
<file path=[Content_Types].xml><?xml version="1.0" encoding="utf-8"?>
<Types xmlns="http://schemas.openxmlformats.org/package/2006/content-types">
  <Default Extension="jpeg" ContentType="image/jpeg"/>
  <Default Extension="JPG" ContentType="image/.jpg"/>
  <Default Extension="tiff" ContentType="image/tiff"/>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9"/>
  </p:notesMasterIdLst>
  <p:sldIdLst>
    <p:sldId id="256" r:id="rId3"/>
    <p:sldId id="266" r:id="rId4"/>
    <p:sldId id="263" r:id="rId5"/>
    <p:sldId id="268" r:id="rId6"/>
    <p:sldId id="269" r:id="rId7"/>
    <p:sldId id="270" r:id="rId8"/>
    <p:sldId id="271" r:id="rId9"/>
    <p:sldId id="272" r:id="rId10"/>
    <p:sldId id="283" r:id="rId11"/>
    <p:sldId id="284" r:id="rId12"/>
    <p:sldId id="285" r:id="rId13"/>
    <p:sldId id="286" r:id="rId14"/>
    <p:sldId id="287" r:id="rId15"/>
    <p:sldId id="288" r:id="rId16"/>
    <p:sldId id="289" r:id="rId17"/>
    <p:sldId id="273" r:id="rId18"/>
    <p:sldId id="274" r:id="rId19"/>
    <p:sldId id="290" r:id="rId20"/>
    <p:sldId id="275" r:id="rId21"/>
    <p:sldId id="278" r:id="rId22"/>
    <p:sldId id="292" r:id="rId23"/>
    <p:sldId id="294" r:id="rId24"/>
    <p:sldId id="310" r:id="rId25"/>
    <p:sldId id="295" r:id="rId26"/>
    <p:sldId id="297" r:id="rId27"/>
    <p:sldId id="276" r:id="rId28"/>
    <p:sldId id="279" r:id="rId29"/>
    <p:sldId id="298" r:id="rId30"/>
    <p:sldId id="299" r:id="rId31"/>
    <p:sldId id="300" r:id="rId32"/>
    <p:sldId id="301" r:id="rId33"/>
    <p:sldId id="277" r:id="rId34"/>
    <p:sldId id="280" r:id="rId35"/>
    <p:sldId id="302" r:id="rId36"/>
    <p:sldId id="303" r:id="rId37"/>
    <p:sldId id="28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8E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71"/>
    <p:restoredTop sz="94669"/>
  </p:normalViewPr>
  <p:slideViewPr>
    <p:cSldViewPr snapToGrid="0" snapToObjects="1">
      <p:cViewPr varScale="1">
        <p:scale>
          <a:sx n="65" d="100"/>
          <a:sy n="65" d="100"/>
        </p:scale>
        <p:origin x="53" y="37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slide" Target="slides/slide2.xml"/><Relationship Id="rId39" Type="http://schemas.openxmlformats.org/officeDocument/2006/relationships/notesMaster" Target="notesMasters/notesMaster1.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tiff>
</file>

<file path=ppt/media/image10.png>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GIF>
</file>

<file path=ppt/media/image21.png>
</file>

<file path=ppt/media/image22.png>
</file>

<file path=ppt/media/image23.png>
</file>

<file path=ppt/media/image24.png>
</file>

<file path=ppt/media/image25.png>
</file>

<file path=ppt/media/image26.GIF>
</file>

<file path=ppt/media/image27.png>
</file>

<file path=ppt/media/image28.png>
</file>

<file path=ppt/media/image29.png>
</file>

<file path=ppt/media/image3.jpeg>
</file>

<file path=ppt/media/image30.png>
</file>

<file path=ppt/media/image31.png>
</file>

<file path=ppt/media/image32.png>
</file>

<file path=ppt/media/image33.GIF>
</file>

<file path=ppt/media/image34.png>
</file>

<file path=ppt/media/image35.png>
</file>

<file path=ppt/media/image36.GIF>
</file>

<file path=ppt/media/image37.GIF>
</file>

<file path=ppt/media/image4.jpeg>
</file>

<file path=ppt/media/image5.GIF>
</file>

<file path=ppt/media/image6.jpe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CDEFA0-27B2-9549-97D7-8D577A463B32}"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EC790F-E795-D543-AE8E-3B12D9FF5A6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a:xfrm>
            <a:off x="-1" y="-1"/>
            <a:ext cx="510988"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770836" y="1221868"/>
            <a:ext cx="9758211" cy="4455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p:cNvPicPr>
            <a:picLocks noChangeAspect="1"/>
          </p:cNvPicPr>
          <p:nvPr userDrawn="1"/>
        </p:nvPicPr>
        <p:blipFill rotWithShape="1">
          <a:blip r:embed="rId2">
            <a:extLst>
              <a:ext uri="{28A0092B-C50C-407E-A947-70E740481C1C}">
                <a14:useLocalDpi xmlns:a14="http://schemas.microsoft.com/office/drawing/2010/main" val="0"/>
              </a:ext>
            </a:extLst>
          </a:blip>
          <a:srcRect b="17667"/>
          <a:stretch>
            <a:fillRect/>
          </a:stretch>
        </p:blipFill>
        <p:spPr>
          <a:xfrm>
            <a:off x="-2" y="2668"/>
            <a:ext cx="12192001" cy="6692054"/>
          </a:xfrm>
          <a:prstGeom prst="rect">
            <a:avLst/>
          </a:prstGeom>
        </p:spPr>
      </p:pic>
      <p:sp>
        <p:nvSpPr>
          <p:cNvPr id="10" name="Rectangle 9"/>
          <p:cNvSpPr/>
          <p:nvPr userDrawn="1"/>
        </p:nvSpPr>
        <p:spPr>
          <a:xfrm>
            <a:off x="10690411" y="5486400"/>
            <a:ext cx="1205497" cy="10907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0" y="4080629"/>
            <a:ext cx="12203014" cy="27773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4758266" y="4704684"/>
            <a:ext cx="6748176" cy="781716"/>
          </a:xfrm>
          <a:ln>
            <a:noFill/>
          </a:ln>
        </p:spPr>
        <p:txBody>
          <a:bodyPr anchor="ctr">
            <a:normAutofit/>
          </a:bodyPr>
          <a:lstStyle>
            <a:lvl1pPr algn="r">
              <a:defRPr sz="4000">
                <a:solidFill>
                  <a:srgbClr val="1B8EBA"/>
                </a:solidFill>
              </a:defRPr>
            </a:lvl1pPr>
          </a:lstStyle>
          <a:p>
            <a:r>
              <a:rPr lang="en-US" dirty="0"/>
              <a:t>Title of Presentation</a:t>
            </a:r>
            <a:endParaRPr lang="en-US" dirty="0"/>
          </a:p>
        </p:txBody>
      </p:sp>
      <p:sp>
        <p:nvSpPr>
          <p:cNvPr id="16" name="Text Placeholder 2"/>
          <p:cNvSpPr>
            <a:spLocks noGrp="1"/>
          </p:cNvSpPr>
          <p:nvPr>
            <p:ph type="body" idx="1"/>
          </p:nvPr>
        </p:nvSpPr>
        <p:spPr>
          <a:xfrm>
            <a:off x="990842" y="5572172"/>
            <a:ext cx="10515600" cy="911646"/>
          </a:xfrm>
        </p:spPr>
        <p:txBody>
          <a:bodyPr anchor="ctr">
            <a:noAutofit/>
          </a:bodyPr>
          <a:lstStyle>
            <a:lvl1pPr marL="0" indent="0" algn="r">
              <a:buNone/>
              <a:defRPr sz="6000">
                <a:solidFill>
                  <a:srgbClr val="1B8EBA"/>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17" name="Text Placeholder 2"/>
          <p:cNvSpPr>
            <a:spLocks noGrp="1"/>
          </p:cNvSpPr>
          <p:nvPr>
            <p:ph type="body" idx="10"/>
          </p:nvPr>
        </p:nvSpPr>
        <p:spPr>
          <a:xfrm>
            <a:off x="990842" y="4013953"/>
            <a:ext cx="10515600" cy="911646"/>
          </a:xfrm>
        </p:spPr>
        <p:txBody>
          <a:bodyPr anchor="ctr">
            <a:noAutofit/>
          </a:bodyPr>
          <a:lstStyle>
            <a:lvl1pPr marL="0" indent="0" algn="r">
              <a:buNone/>
              <a:defRPr sz="28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pic>
        <p:nvPicPr>
          <p:cNvPr id="12" name="Picture 11"/>
          <p:cNvPicPr>
            <a:picLocks noChangeAspect="1"/>
          </p:cNvPicPr>
          <p:nvPr userDrawn="1"/>
        </p:nvPicPr>
        <p:blipFill>
          <a:blip r:embed="rId3"/>
          <a:stretch>
            <a:fillRect/>
          </a:stretch>
        </p:blipFill>
        <p:spPr>
          <a:xfrm>
            <a:off x="1073082" y="2801273"/>
            <a:ext cx="2476941" cy="2468126"/>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3_Title and Content">
    <p:bg>
      <p:bgPr>
        <a:solidFill>
          <a:schemeClr val="accent4"/>
        </a:solidFill>
        <a:effectLst/>
      </p:bgPr>
    </p:bg>
    <p:spTree>
      <p:nvGrpSpPr>
        <p:cNvPr id="1" name=""/>
        <p:cNvGrpSpPr/>
        <p:nvPr/>
      </p:nvGrpSpPr>
      <p:grpSpPr>
        <a:xfrm>
          <a:off x="0" y="0"/>
          <a:ext cx="0" cy="0"/>
          <a:chOff x="0" y="0"/>
          <a:chExt cx="0" cy="0"/>
        </a:xfrm>
      </p:grpSpPr>
      <p:sp>
        <p:nvSpPr>
          <p:cNvPr id="6" name="Rectangle 5"/>
          <p:cNvSpPr/>
          <p:nvPr userDrawn="1"/>
        </p:nvSpPr>
        <p:spPr>
          <a:xfrm>
            <a:off x="639527" y="1207347"/>
            <a:ext cx="9798701" cy="2838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999157" y="871570"/>
            <a:ext cx="11310074" cy="1325563"/>
          </a:xfrm>
        </p:spPr>
        <p:txBody>
          <a:bodyPr>
            <a:noAutofit/>
          </a:bodyPr>
          <a:lstStyle>
            <a:lvl1pPr>
              <a:defRPr sz="6600">
                <a:solidFill>
                  <a:schemeClr val="accent3"/>
                </a:solidFill>
              </a:defRPr>
            </a:lvl1pPr>
          </a:lstStyle>
          <a:p>
            <a:r>
              <a:rPr lang="en-US"/>
              <a:t>Click to edit Master title style</a:t>
            </a:r>
            <a:endParaRPr lang="en-US"/>
          </a:p>
        </p:txBody>
      </p:sp>
      <p:sp>
        <p:nvSpPr>
          <p:cNvPr id="3" name="Content Placeholder 2"/>
          <p:cNvSpPr>
            <a:spLocks noGrp="1"/>
          </p:cNvSpPr>
          <p:nvPr>
            <p:ph idx="1"/>
          </p:nvPr>
        </p:nvSpPr>
        <p:spPr>
          <a:xfrm>
            <a:off x="999157" y="2197600"/>
            <a:ext cx="5865877" cy="4351338"/>
          </a:xfrm>
        </p:spPr>
        <p:txBody>
          <a:bodyPr/>
          <a:lstStyle>
            <a:lvl1pPr>
              <a:defRPr>
                <a:solidFill>
                  <a:schemeClr val="bg1"/>
                </a:solidFill>
                <a:latin typeface="+mj-lt"/>
              </a:defRPr>
            </a:lvl1pPr>
            <a:lvl2pPr>
              <a:defRPr>
                <a:solidFill>
                  <a:schemeClr val="bg1"/>
                </a:solidFill>
                <a:latin typeface="+mj-lt"/>
              </a:defRPr>
            </a:lvl2pPr>
            <a:lvl3pPr>
              <a:defRPr>
                <a:solidFill>
                  <a:schemeClr val="bg1"/>
                </a:solidFill>
                <a:latin typeface="+mj-lt"/>
              </a:defRPr>
            </a:lvl3pPr>
            <a:lvl4pPr>
              <a:defRPr>
                <a:solidFill>
                  <a:schemeClr val="bg1"/>
                </a:solidFill>
                <a:latin typeface="+mj-lt"/>
              </a:defRPr>
            </a:lvl4pPr>
            <a:lvl5pPr>
              <a:defRPr>
                <a:solidFill>
                  <a:schemeClr val="bg1"/>
                </a:solidFill>
                <a:latin typeface="+mj-lt"/>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Rectangle 4"/>
          <p:cNvSpPr/>
          <p:nvPr userDrawn="1"/>
        </p:nvSpPr>
        <p:spPr>
          <a:xfrm>
            <a:off x="1092037" y="4004737"/>
            <a:ext cx="5772997" cy="1733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4_Title and Content">
    <p:bg>
      <p:bgPr>
        <a:solidFill>
          <a:schemeClr val="accent5"/>
        </a:solidFill>
        <a:effectLst/>
      </p:bgPr>
    </p:bg>
    <p:spTree>
      <p:nvGrpSpPr>
        <p:cNvPr id="1" name=""/>
        <p:cNvGrpSpPr/>
        <p:nvPr/>
      </p:nvGrpSpPr>
      <p:grpSpPr>
        <a:xfrm>
          <a:off x="0" y="0"/>
          <a:ext cx="0" cy="0"/>
          <a:chOff x="0" y="0"/>
          <a:chExt cx="0" cy="0"/>
        </a:xfrm>
      </p:grpSpPr>
      <p:sp>
        <p:nvSpPr>
          <p:cNvPr id="6" name="Rectangle 5"/>
          <p:cNvSpPr/>
          <p:nvPr userDrawn="1"/>
        </p:nvSpPr>
        <p:spPr>
          <a:xfrm>
            <a:off x="639527" y="1207347"/>
            <a:ext cx="9798701" cy="2838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999157" y="871570"/>
            <a:ext cx="11310074" cy="1325563"/>
          </a:xfrm>
        </p:spPr>
        <p:txBody>
          <a:bodyPr>
            <a:noAutofit/>
          </a:bodyPr>
          <a:lstStyle>
            <a:lvl1pPr>
              <a:defRPr sz="6600">
                <a:solidFill>
                  <a:schemeClr val="accent1"/>
                </a:solidFill>
              </a:defRPr>
            </a:lvl1pPr>
          </a:lstStyle>
          <a:p>
            <a:r>
              <a:rPr lang="en-US"/>
              <a:t>Click to edit Master title style</a:t>
            </a:r>
            <a:endParaRPr lang="en-US"/>
          </a:p>
        </p:txBody>
      </p:sp>
      <p:sp>
        <p:nvSpPr>
          <p:cNvPr id="3" name="Content Placeholder 2"/>
          <p:cNvSpPr>
            <a:spLocks noGrp="1"/>
          </p:cNvSpPr>
          <p:nvPr>
            <p:ph idx="1"/>
          </p:nvPr>
        </p:nvSpPr>
        <p:spPr>
          <a:xfrm>
            <a:off x="999157" y="2197600"/>
            <a:ext cx="5865877" cy="4351338"/>
          </a:xfrm>
        </p:spPr>
        <p:txBody>
          <a:bodyPr/>
          <a:lstStyle>
            <a:lvl1pPr>
              <a:defRPr>
                <a:solidFill>
                  <a:schemeClr val="bg1"/>
                </a:solidFill>
                <a:latin typeface="+mj-lt"/>
              </a:defRPr>
            </a:lvl1pPr>
            <a:lvl2pPr>
              <a:defRPr>
                <a:solidFill>
                  <a:schemeClr val="bg1"/>
                </a:solidFill>
                <a:latin typeface="+mj-lt"/>
              </a:defRPr>
            </a:lvl2pPr>
            <a:lvl3pPr>
              <a:defRPr>
                <a:solidFill>
                  <a:schemeClr val="bg1"/>
                </a:solidFill>
                <a:latin typeface="+mj-lt"/>
              </a:defRPr>
            </a:lvl3pPr>
            <a:lvl4pPr>
              <a:defRPr>
                <a:solidFill>
                  <a:schemeClr val="bg1"/>
                </a:solidFill>
                <a:latin typeface="+mj-lt"/>
              </a:defRPr>
            </a:lvl4pPr>
            <a:lvl5pPr>
              <a:defRPr>
                <a:solidFill>
                  <a:schemeClr val="bg1"/>
                </a:solidFill>
                <a:latin typeface="+mj-lt"/>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Rectangle 4"/>
          <p:cNvSpPr/>
          <p:nvPr userDrawn="1"/>
        </p:nvSpPr>
        <p:spPr>
          <a:xfrm>
            <a:off x="1092037" y="4004737"/>
            <a:ext cx="5772997" cy="1733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5_Title and Content">
    <p:bg>
      <p:bgPr>
        <a:solidFill>
          <a:schemeClr val="accent2"/>
        </a:solidFill>
        <a:effectLst/>
      </p:bgPr>
    </p:bg>
    <p:spTree>
      <p:nvGrpSpPr>
        <p:cNvPr id="1" name=""/>
        <p:cNvGrpSpPr/>
        <p:nvPr/>
      </p:nvGrpSpPr>
      <p:grpSpPr>
        <a:xfrm>
          <a:off x="0" y="0"/>
          <a:ext cx="0" cy="0"/>
          <a:chOff x="0" y="0"/>
          <a:chExt cx="0" cy="0"/>
        </a:xfrm>
      </p:grpSpPr>
      <p:sp>
        <p:nvSpPr>
          <p:cNvPr id="6" name="Rectangle 5"/>
          <p:cNvSpPr/>
          <p:nvPr userDrawn="1"/>
        </p:nvSpPr>
        <p:spPr>
          <a:xfrm>
            <a:off x="639527" y="1207347"/>
            <a:ext cx="9798701" cy="2838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999157" y="871570"/>
            <a:ext cx="11310074" cy="1325563"/>
          </a:xfrm>
        </p:spPr>
        <p:txBody>
          <a:bodyPr>
            <a:noAutofit/>
          </a:bodyPr>
          <a:lstStyle>
            <a:lvl1pPr>
              <a:defRPr sz="6600">
                <a:solidFill>
                  <a:schemeClr val="accent3"/>
                </a:solidFill>
              </a:defRPr>
            </a:lvl1pPr>
          </a:lstStyle>
          <a:p>
            <a:r>
              <a:rPr lang="en-US"/>
              <a:t>Click to edit Master title style</a:t>
            </a:r>
            <a:endParaRPr lang="en-US"/>
          </a:p>
        </p:txBody>
      </p:sp>
      <p:sp>
        <p:nvSpPr>
          <p:cNvPr id="3" name="Content Placeholder 2"/>
          <p:cNvSpPr>
            <a:spLocks noGrp="1"/>
          </p:cNvSpPr>
          <p:nvPr>
            <p:ph idx="1"/>
          </p:nvPr>
        </p:nvSpPr>
        <p:spPr>
          <a:xfrm>
            <a:off x="999157" y="2197600"/>
            <a:ext cx="5865877" cy="4351338"/>
          </a:xfrm>
        </p:spPr>
        <p:txBody>
          <a:bodyPr/>
          <a:lstStyle>
            <a:lvl1pPr>
              <a:defRPr>
                <a:solidFill>
                  <a:schemeClr val="bg1"/>
                </a:solidFill>
                <a:latin typeface="+mj-lt"/>
              </a:defRPr>
            </a:lvl1pPr>
            <a:lvl2pPr>
              <a:defRPr>
                <a:solidFill>
                  <a:schemeClr val="bg1"/>
                </a:solidFill>
                <a:latin typeface="+mj-lt"/>
              </a:defRPr>
            </a:lvl2pPr>
            <a:lvl3pPr>
              <a:defRPr>
                <a:solidFill>
                  <a:schemeClr val="bg1"/>
                </a:solidFill>
                <a:latin typeface="+mj-lt"/>
              </a:defRPr>
            </a:lvl3pPr>
            <a:lvl4pPr>
              <a:defRPr>
                <a:solidFill>
                  <a:schemeClr val="bg1"/>
                </a:solidFill>
                <a:latin typeface="+mj-lt"/>
              </a:defRPr>
            </a:lvl4pPr>
            <a:lvl5pPr>
              <a:defRPr>
                <a:solidFill>
                  <a:schemeClr val="bg1"/>
                </a:solidFill>
                <a:latin typeface="+mj-lt"/>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Rectangle 4"/>
          <p:cNvSpPr/>
          <p:nvPr userDrawn="1"/>
        </p:nvSpPr>
        <p:spPr>
          <a:xfrm>
            <a:off x="1092037" y="4004737"/>
            <a:ext cx="5772997" cy="1733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a:xfrm>
            <a:off x="-1" y="-1"/>
            <a:ext cx="510988"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770836" y="1221868"/>
            <a:ext cx="9758211" cy="4455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l="2734" t="29215" r="17350" b="9245"/>
          <a:stretch>
            <a:fillRect/>
          </a:stretch>
        </p:blipFill>
        <p:spPr>
          <a:xfrm>
            <a:off x="-2" y="-203200"/>
            <a:ext cx="12192002" cy="6258943"/>
          </a:xfrm>
          <a:prstGeom prst="rect">
            <a:avLst/>
          </a:prstGeom>
        </p:spPr>
      </p:pic>
      <p:sp>
        <p:nvSpPr>
          <p:cNvPr id="10" name="Rectangle 9"/>
          <p:cNvSpPr/>
          <p:nvPr userDrawn="1"/>
        </p:nvSpPr>
        <p:spPr>
          <a:xfrm>
            <a:off x="10690411" y="5486400"/>
            <a:ext cx="1205497" cy="10907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0" y="4080629"/>
            <a:ext cx="12203014" cy="27773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1"/>
          <p:cNvSpPr>
            <a:spLocks noGrp="1"/>
          </p:cNvSpPr>
          <p:nvPr>
            <p:ph type="ctrTitle" hasCustomPrompt="1"/>
          </p:nvPr>
        </p:nvSpPr>
        <p:spPr>
          <a:xfrm>
            <a:off x="4758266" y="4704684"/>
            <a:ext cx="6748176" cy="781716"/>
          </a:xfrm>
          <a:ln>
            <a:noFill/>
          </a:ln>
        </p:spPr>
        <p:txBody>
          <a:bodyPr anchor="ctr">
            <a:normAutofit/>
          </a:bodyPr>
          <a:lstStyle>
            <a:lvl1pPr algn="r">
              <a:defRPr sz="4000">
                <a:solidFill>
                  <a:srgbClr val="1B8EBA"/>
                </a:solidFill>
              </a:defRPr>
            </a:lvl1pPr>
          </a:lstStyle>
          <a:p>
            <a:r>
              <a:rPr lang="en-US" dirty="0"/>
              <a:t>Title of Presentation</a:t>
            </a:r>
            <a:endParaRPr lang="en-US" dirty="0"/>
          </a:p>
        </p:txBody>
      </p:sp>
      <p:sp>
        <p:nvSpPr>
          <p:cNvPr id="18" name="Text Placeholder 2"/>
          <p:cNvSpPr>
            <a:spLocks noGrp="1"/>
          </p:cNvSpPr>
          <p:nvPr>
            <p:ph type="body" idx="1"/>
          </p:nvPr>
        </p:nvSpPr>
        <p:spPr>
          <a:xfrm>
            <a:off x="990842" y="5572172"/>
            <a:ext cx="10515600" cy="911646"/>
          </a:xfrm>
        </p:spPr>
        <p:txBody>
          <a:bodyPr anchor="ctr">
            <a:noAutofit/>
          </a:bodyPr>
          <a:lstStyle>
            <a:lvl1pPr marL="0" indent="0" algn="r">
              <a:buNone/>
              <a:defRPr sz="6000">
                <a:solidFill>
                  <a:srgbClr val="1B8EBA"/>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19" name="Text Placeholder 2"/>
          <p:cNvSpPr>
            <a:spLocks noGrp="1"/>
          </p:cNvSpPr>
          <p:nvPr>
            <p:ph type="body" idx="10"/>
          </p:nvPr>
        </p:nvSpPr>
        <p:spPr>
          <a:xfrm>
            <a:off x="990842" y="4013953"/>
            <a:ext cx="10515600" cy="911646"/>
          </a:xfrm>
        </p:spPr>
        <p:txBody>
          <a:bodyPr anchor="ctr">
            <a:noAutofit/>
          </a:bodyPr>
          <a:lstStyle>
            <a:lvl1pPr marL="0" indent="0" algn="r">
              <a:buNone/>
              <a:defRPr sz="28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pic>
        <p:nvPicPr>
          <p:cNvPr id="12" name="Picture 11"/>
          <p:cNvPicPr>
            <a:picLocks noChangeAspect="1"/>
          </p:cNvPicPr>
          <p:nvPr userDrawn="1"/>
        </p:nvPicPr>
        <p:blipFill>
          <a:blip r:embed="rId3"/>
          <a:stretch>
            <a:fillRect/>
          </a:stretch>
        </p:blipFill>
        <p:spPr>
          <a:xfrm>
            <a:off x="1073082" y="2801273"/>
            <a:ext cx="2476941" cy="2468126"/>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8" name="Rectangle 7"/>
          <p:cNvSpPr/>
          <p:nvPr userDrawn="1"/>
        </p:nvSpPr>
        <p:spPr>
          <a:xfrm>
            <a:off x="-1" y="-1"/>
            <a:ext cx="510988"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770836" y="1221868"/>
            <a:ext cx="9758211" cy="4455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b="21562"/>
          <a:stretch>
            <a:fillRect/>
          </a:stretch>
        </p:blipFill>
        <p:spPr>
          <a:xfrm>
            <a:off x="-1" y="-1"/>
            <a:ext cx="12192001" cy="6375401"/>
          </a:xfrm>
          <a:prstGeom prst="rect">
            <a:avLst/>
          </a:prstGeom>
        </p:spPr>
      </p:pic>
      <p:sp>
        <p:nvSpPr>
          <p:cNvPr id="10" name="Rectangle 9"/>
          <p:cNvSpPr/>
          <p:nvPr userDrawn="1"/>
        </p:nvSpPr>
        <p:spPr>
          <a:xfrm>
            <a:off x="10690411" y="5486400"/>
            <a:ext cx="1205497" cy="10907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0" y="4080629"/>
            <a:ext cx="12203014" cy="27773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p:cNvSpPr>
            <a:spLocks noGrp="1"/>
          </p:cNvSpPr>
          <p:nvPr>
            <p:ph type="ctrTitle" hasCustomPrompt="1"/>
          </p:nvPr>
        </p:nvSpPr>
        <p:spPr>
          <a:xfrm>
            <a:off x="4758266" y="4704684"/>
            <a:ext cx="6748176" cy="781716"/>
          </a:xfrm>
          <a:ln>
            <a:noFill/>
          </a:ln>
        </p:spPr>
        <p:txBody>
          <a:bodyPr anchor="ctr">
            <a:normAutofit/>
          </a:bodyPr>
          <a:lstStyle>
            <a:lvl1pPr algn="r">
              <a:defRPr sz="4000">
                <a:solidFill>
                  <a:srgbClr val="1B8EBA"/>
                </a:solidFill>
              </a:defRPr>
            </a:lvl1pPr>
          </a:lstStyle>
          <a:p>
            <a:r>
              <a:rPr lang="en-US" dirty="0"/>
              <a:t>Title of Presentation</a:t>
            </a:r>
            <a:endParaRPr lang="en-US" dirty="0"/>
          </a:p>
        </p:txBody>
      </p:sp>
      <p:sp>
        <p:nvSpPr>
          <p:cNvPr id="19" name="Text Placeholder 2"/>
          <p:cNvSpPr>
            <a:spLocks noGrp="1"/>
          </p:cNvSpPr>
          <p:nvPr>
            <p:ph type="body" idx="1"/>
          </p:nvPr>
        </p:nvSpPr>
        <p:spPr>
          <a:xfrm>
            <a:off x="990842" y="5572172"/>
            <a:ext cx="10515600" cy="911646"/>
          </a:xfrm>
        </p:spPr>
        <p:txBody>
          <a:bodyPr anchor="ctr">
            <a:noAutofit/>
          </a:bodyPr>
          <a:lstStyle>
            <a:lvl1pPr marL="0" indent="0" algn="r">
              <a:buNone/>
              <a:defRPr sz="6000">
                <a:solidFill>
                  <a:srgbClr val="1B8EBA"/>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20" name="Text Placeholder 2"/>
          <p:cNvSpPr>
            <a:spLocks noGrp="1"/>
          </p:cNvSpPr>
          <p:nvPr>
            <p:ph type="body" idx="10"/>
          </p:nvPr>
        </p:nvSpPr>
        <p:spPr>
          <a:xfrm>
            <a:off x="990842" y="4002936"/>
            <a:ext cx="10515600" cy="911646"/>
          </a:xfrm>
        </p:spPr>
        <p:txBody>
          <a:bodyPr anchor="ctr">
            <a:noAutofit/>
          </a:bodyPr>
          <a:lstStyle>
            <a:lvl1pPr marL="0" indent="0" algn="r">
              <a:buNone/>
              <a:defRPr sz="28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endParaRPr lang="en-US" dirty="0"/>
          </a:p>
        </p:txBody>
      </p:sp>
      <p:pic>
        <p:nvPicPr>
          <p:cNvPr id="12" name="Picture 11"/>
          <p:cNvPicPr>
            <a:picLocks noChangeAspect="1"/>
          </p:cNvPicPr>
          <p:nvPr userDrawn="1"/>
        </p:nvPicPr>
        <p:blipFill>
          <a:blip r:embed="rId3"/>
          <a:stretch>
            <a:fillRect/>
          </a:stretch>
        </p:blipFill>
        <p:spPr>
          <a:xfrm>
            <a:off x="1073082" y="2801273"/>
            <a:ext cx="2476941" cy="2468126"/>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a:xfrm>
            <a:off x="-1" y="-1"/>
            <a:ext cx="510988"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770836" y="1221868"/>
            <a:ext cx="9758211" cy="4455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b="19153"/>
          <a:stretch>
            <a:fillRect/>
          </a:stretch>
        </p:blipFill>
        <p:spPr>
          <a:xfrm>
            <a:off x="0" y="-2"/>
            <a:ext cx="12203014" cy="6577151"/>
          </a:xfrm>
          <a:prstGeom prst="rect">
            <a:avLst/>
          </a:prstGeom>
        </p:spPr>
      </p:pic>
      <p:sp>
        <p:nvSpPr>
          <p:cNvPr id="10" name="Rectangle 9"/>
          <p:cNvSpPr/>
          <p:nvPr userDrawn="1"/>
        </p:nvSpPr>
        <p:spPr>
          <a:xfrm>
            <a:off x="10690411" y="5486400"/>
            <a:ext cx="1205497" cy="10907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0" y="4080629"/>
            <a:ext cx="12203014" cy="27773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p:cNvSpPr>
            <a:spLocks noGrp="1"/>
          </p:cNvSpPr>
          <p:nvPr>
            <p:ph type="ctrTitle" hasCustomPrompt="1"/>
          </p:nvPr>
        </p:nvSpPr>
        <p:spPr>
          <a:xfrm>
            <a:off x="4758266" y="4704684"/>
            <a:ext cx="6748176" cy="781716"/>
          </a:xfrm>
          <a:ln>
            <a:noFill/>
          </a:ln>
        </p:spPr>
        <p:txBody>
          <a:bodyPr anchor="ctr">
            <a:normAutofit/>
          </a:bodyPr>
          <a:lstStyle>
            <a:lvl1pPr algn="r">
              <a:defRPr sz="4000">
                <a:solidFill>
                  <a:srgbClr val="1B8EBA"/>
                </a:solidFill>
              </a:defRPr>
            </a:lvl1pPr>
          </a:lstStyle>
          <a:p>
            <a:r>
              <a:rPr lang="en-US" dirty="0"/>
              <a:t>Title of Presentation</a:t>
            </a:r>
            <a:endParaRPr lang="en-US" dirty="0"/>
          </a:p>
        </p:txBody>
      </p:sp>
      <p:sp>
        <p:nvSpPr>
          <p:cNvPr id="16" name="Text Placeholder 2"/>
          <p:cNvSpPr>
            <a:spLocks noGrp="1"/>
          </p:cNvSpPr>
          <p:nvPr>
            <p:ph type="body" idx="1"/>
          </p:nvPr>
        </p:nvSpPr>
        <p:spPr>
          <a:xfrm>
            <a:off x="990842" y="5572172"/>
            <a:ext cx="10515600" cy="911646"/>
          </a:xfrm>
        </p:spPr>
        <p:txBody>
          <a:bodyPr anchor="ctr">
            <a:noAutofit/>
          </a:bodyPr>
          <a:lstStyle>
            <a:lvl1pPr marL="0" indent="0" algn="r">
              <a:buNone/>
              <a:defRPr sz="6000">
                <a:solidFill>
                  <a:srgbClr val="1B8EBA"/>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17" name="Text Placeholder 2"/>
          <p:cNvSpPr>
            <a:spLocks noGrp="1"/>
          </p:cNvSpPr>
          <p:nvPr>
            <p:ph type="body" idx="10"/>
          </p:nvPr>
        </p:nvSpPr>
        <p:spPr>
          <a:xfrm>
            <a:off x="990842" y="4013953"/>
            <a:ext cx="10515600" cy="911646"/>
          </a:xfrm>
        </p:spPr>
        <p:txBody>
          <a:bodyPr anchor="ctr">
            <a:noAutofit/>
          </a:bodyPr>
          <a:lstStyle>
            <a:lvl1pPr marL="0" indent="0" algn="r">
              <a:buNone/>
              <a:defRPr sz="28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pic>
        <p:nvPicPr>
          <p:cNvPr id="12" name="Picture 11"/>
          <p:cNvPicPr>
            <a:picLocks noChangeAspect="1"/>
          </p:cNvPicPr>
          <p:nvPr userDrawn="1"/>
        </p:nvPicPr>
        <p:blipFill>
          <a:blip r:embed="rId3"/>
          <a:stretch>
            <a:fillRect/>
          </a:stretch>
        </p:blipFill>
        <p:spPr>
          <a:xfrm>
            <a:off x="1073082" y="2801273"/>
            <a:ext cx="2476941" cy="246812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a:xfrm>
            <a:off x="703730" y="1691155"/>
            <a:ext cx="9648584"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6_Title and Content">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lumMod val="75000"/>
                  </a:schemeClr>
                </a:solidFill>
              </a:defRPr>
            </a:lvl1pPr>
          </a:lstStyle>
          <a:p>
            <a:r>
              <a:rPr lang="en-US"/>
              <a:t>Click to edit Master title style</a:t>
            </a:r>
            <a:endParaRPr lang="en-US"/>
          </a:p>
        </p:txBody>
      </p:sp>
      <p:sp>
        <p:nvSpPr>
          <p:cNvPr id="3" name="Content Placeholder 2"/>
          <p:cNvSpPr>
            <a:spLocks noGrp="1"/>
          </p:cNvSpPr>
          <p:nvPr>
            <p:ph idx="1"/>
          </p:nvPr>
        </p:nvSpPr>
        <p:spPr>
          <a:xfrm>
            <a:off x="703730" y="1691155"/>
            <a:ext cx="9648584"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7_Title and Content">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a:t>Click to edit Master title style</a:t>
            </a:r>
            <a:endParaRPr lang="en-US"/>
          </a:p>
        </p:txBody>
      </p:sp>
      <p:sp>
        <p:nvSpPr>
          <p:cNvPr id="3" name="Content Placeholder 2"/>
          <p:cNvSpPr>
            <a:spLocks noGrp="1"/>
          </p:cNvSpPr>
          <p:nvPr>
            <p:ph idx="1"/>
          </p:nvPr>
        </p:nvSpPr>
        <p:spPr>
          <a:xfrm>
            <a:off x="703730" y="1691155"/>
            <a:ext cx="9648584"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chemeClr val="accent6"/>
        </a:solidFill>
        <a:effectLst/>
      </p:bgPr>
    </p:bg>
    <p:spTree>
      <p:nvGrpSpPr>
        <p:cNvPr id="1" name=""/>
        <p:cNvGrpSpPr/>
        <p:nvPr/>
      </p:nvGrpSpPr>
      <p:grpSpPr>
        <a:xfrm>
          <a:off x="0" y="0"/>
          <a:ext cx="0" cy="0"/>
          <a:chOff x="0" y="0"/>
          <a:chExt cx="0" cy="0"/>
        </a:xfrm>
      </p:grpSpPr>
      <p:sp>
        <p:nvSpPr>
          <p:cNvPr id="6" name="Rectangle 5"/>
          <p:cNvSpPr/>
          <p:nvPr userDrawn="1"/>
        </p:nvSpPr>
        <p:spPr>
          <a:xfrm>
            <a:off x="639527" y="1207347"/>
            <a:ext cx="9798701" cy="2838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999157" y="871570"/>
            <a:ext cx="11310074" cy="1325563"/>
          </a:xfrm>
        </p:spPr>
        <p:txBody>
          <a:bodyPr>
            <a:noAutofit/>
          </a:bodyPr>
          <a:lstStyle>
            <a:lvl1pPr>
              <a:defRPr sz="6600">
                <a:solidFill>
                  <a:schemeClr val="accent3"/>
                </a:solidFill>
              </a:defRPr>
            </a:lvl1pPr>
          </a:lstStyle>
          <a:p>
            <a:r>
              <a:rPr lang="en-US"/>
              <a:t>Click to edit Master title style</a:t>
            </a:r>
            <a:endParaRPr lang="en-US"/>
          </a:p>
        </p:txBody>
      </p:sp>
      <p:sp>
        <p:nvSpPr>
          <p:cNvPr id="3" name="Content Placeholder 2"/>
          <p:cNvSpPr>
            <a:spLocks noGrp="1"/>
          </p:cNvSpPr>
          <p:nvPr>
            <p:ph idx="1"/>
          </p:nvPr>
        </p:nvSpPr>
        <p:spPr>
          <a:xfrm>
            <a:off x="999157" y="2197600"/>
            <a:ext cx="5865877" cy="4351338"/>
          </a:xfrm>
        </p:spPr>
        <p:txBody>
          <a:bodyPr/>
          <a:lstStyle>
            <a:lvl1pPr>
              <a:defRPr>
                <a:solidFill>
                  <a:schemeClr val="bg1"/>
                </a:solidFill>
                <a:latin typeface="Georgia" panose="02040502050405020303" charset="0"/>
                <a:ea typeface="Georgia" panose="02040502050405020303" charset="0"/>
                <a:cs typeface="Georgia" panose="02040502050405020303" charset="0"/>
              </a:defRPr>
            </a:lvl1pPr>
            <a:lvl2pPr>
              <a:defRPr>
                <a:solidFill>
                  <a:schemeClr val="bg1"/>
                </a:solidFill>
                <a:latin typeface="Georgia" panose="02040502050405020303" charset="0"/>
                <a:ea typeface="Georgia" panose="02040502050405020303" charset="0"/>
                <a:cs typeface="Georgia" panose="02040502050405020303" charset="0"/>
              </a:defRPr>
            </a:lvl2pPr>
            <a:lvl3pPr>
              <a:defRPr>
                <a:solidFill>
                  <a:schemeClr val="bg1"/>
                </a:solidFill>
                <a:latin typeface="Georgia" panose="02040502050405020303" charset="0"/>
                <a:ea typeface="Georgia" panose="02040502050405020303" charset="0"/>
                <a:cs typeface="Georgia" panose="02040502050405020303" charset="0"/>
              </a:defRPr>
            </a:lvl3pPr>
            <a:lvl4pPr>
              <a:defRPr>
                <a:solidFill>
                  <a:schemeClr val="bg1"/>
                </a:solidFill>
                <a:latin typeface="Georgia" panose="02040502050405020303" charset="0"/>
                <a:ea typeface="Georgia" panose="02040502050405020303" charset="0"/>
                <a:cs typeface="Georgia" panose="02040502050405020303" charset="0"/>
              </a:defRPr>
            </a:lvl4pPr>
            <a:lvl5pPr>
              <a:defRPr>
                <a:solidFill>
                  <a:schemeClr val="bg1"/>
                </a:solidFill>
                <a:latin typeface="Georgia" panose="02040502050405020303" charset="0"/>
                <a:ea typeface="Georgia" panose="02040502050405020303" charset="0"/>
                <a:cs typeface="Georgia" panose="02040502050405020303" charset="0"/>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Rectangle 4"/>
          <p:cNvSpPr/>
          <p:nvPr userDrawn="1"/>
        </p:nvSpPr>
        <p:spPr>
          <a:xfrm>
            <a:off x="1092037" y="4004737"/>
            <a:ext cx="5772997" cy="1733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accent3"/>
        </a:solidFill>
        <a:effectLst/>
      </p:bgPr>
    </p:bg>
    <p:spTree>
      <p:nvGrpSpPr>
        <p:cNvPr id="1" name=""/>
        <p:cNvGrpSpPr/>
        <p:nvPr/>
      </p:nvGrpSpPr>
      <p:grpSpPr>
        <a:xfrm>
          <a:off x="0" y="0"/>
          <a:ext cx="0" cy="0"/>
          <a:chOff x="0" y="0"/>
          <a:chExt cx="0" cy="0"/>
        </a:xfrm>
      </p:grpSpPr>
      <p:sp>
        <p:nvSpPr>
          <p:cNvPr id="6" name="Rectangle 5"/>
          <p:cNvSpPr/>
          <p:nvPr userDrawn="1"/>
        </p:nvSpPr>
        <p:spPr>
          <a:xfrm>
            <a:off x="639527" y="1207347"/>
            <a:ext cx="9798701" cy="28382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999157" y="871570"/>
            <a:ext cx="11310074" cy="1325563"/>
          </a:xfrm>
        </p:spPr>
        <p:txBody>
          <a:bodyPr>
            <a:noAutofit/>
          </a:bodyPr>
          <a:lstStyle>
            <a:lvl1pPr>
              <a:defRPr sz="6600">
                <a:solidFill>
                  <a:schemeClr val="accent4"/>
                </a:solidFill>
              </a:defRPr>
            </a:lvl1pPr>
          </a:lstStyle>
          <a:p>
            <a:r>
              <a:rPr lang="en-US"/>
              <a:t>Click to edit Master title style</a:t>
            </a:r>
            <a:endParaRPr lang="en-US"/>
          </a:p>
        </p:txBody>
      </p:sp>
      <p:sp>
        <p:nvSpPr>
          <p:cNvPr id="3" name="Content Placeholder 2"/>
          <p:cNvSpPr>
            <a:spLocks noGrp="1"/>
          </p:cNvSpPr>
          <p:nvPr>
            <p:ph idx="1"/>
          </p:nvPr>
        </p:nvSpPr>
        <p:spPr>
          <a:xfrm>
            <a:off x="999157" y="2197600"/>
            <a:ext cx="5865877" cy="4351338"/>
          </a:xfrm>
        </p:spPr>
        <p:txBody>
          <a:bodyPr/>
          <a:lstStyle>
            <a:lvl1pPr>
              <a:defRPr>
                <a:solidFill>
                  <a:schemeClr val="bg1"/>
                </a:solidFill>
                <a:latin typeface="+mj-lt"/>
              </a:defRPr>
            </a:lvl1pPr>
            <a:lvl2pPr>
              <a:defRPr>
                <a:solidFill>
                  <a:schemeClr val="bg1"/>
                </a:solidFill>
                <a:latin typeface="+mj-lt"/>
              </a:defRPr>
            </a:lvl2pPr>
            <a:lvl3pPr>
              <a:defRPr>
                <a:solidFill>
                  <a:schemeClr val="bg1"/>
                </a:solidFill>
                <a:latin typeface="+mj-lt"/>
              </a:defRPr>
            </a:lvl3pPr>
            <a:lvl4pPr>
              <a:defRPr>
                <a:solidFill>
                  <a:schemeClr val="bg1"/>
                </a:solidFill>
                <a:latin typeface="+mj-lt"/>
              </a:defRPr>
            </a:lvl4pPr>
            <a:lvl5pPr>
              <a:defRPr>
                <a:solidFill>
                  <a:schemeClr val="bg1"/>
                </a:solidFill>
                <a:latin typeface="+mj-lt"/>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Rectangle 4"/>
          <p:cNvSpPr/>
          <p:nvPr userDrawn="1"/>
        </p:nvSpPr>
        <p:spPr>
          <a:xfrm>
            <a:off x="1092037" y="4004737"/>
            <a:ext cx="5772997" cy="1733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tiff"/><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0373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703730" y="1691155"/>
            <a:ext cx="10515600" cy="4351338"/>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pic>
        <p:nvPicPr>
          <p:cNvPr id="7" name="Picture 6"/>
          <p:cNvPicPr>
            <a:picLocks noChangeAspect="1"/>
          </p:cNvPicPr>
          <p:nvPr userDrawn="1"/>
        </p:nvPicPr>
        <p:blipFill>
          <a:blip r:embed="rId18"/>
          <a:stretch>
            <a:fillRect/>
          </a:stretch>
        </p:blipFill>
        <p:spPr>
          <a:xfrm>
            <a:off x="10959354" y="5605101"/>
            <a:ext cx="749108" cy="746441"/>
          </a:xfrm>
          <a:prstGeom prst="rect">
            <a:avLst/>
          </a:prstGeom>
        </p:spPr>
      </p:pic>
      <p:sp>
        <p:nvSpPr>
          <p:cNvPr id="9" name="Rectangle 8"/>
          <p:cNvSpPr/>
          <p:nvPr userDrawn="1"/>
        </p:nvSpPr>
        <p:spPr>
          <a:xfrm>
            <a:off x="824751" y="1317809"/>
            <a:ext cx="9540498" cy="67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userDrawn="1"/>
        </p:nvSpPr>
        <p:spPr>
          <a:xfrm rot="16200000">
            <a:off x="-3306952" y="3306951"/>
            <a:ext cx="6858000" cy="244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lide Number Placeholder 3"/>
          <p:cNvSpPr txBox="1"/>
          <p:nvPr userDrawn="1"/>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4400"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b="0" i="0" kern="1200">
          <a:solidFill>
            <a:schemeClr val="accent1"/>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a:buChar char="•"/>
        <a:defRPr sz="2400" b="0" i="0" kern="1200">
          <a:solidFill>
            <a:schemeClr val="accent1"/>
          </a:solidFill>
          <a:latin typeface="Arial" panose="020B0604020202020204" pitchFamily="34" charset="0"/>
          <a:ea typeface="Arial" panose="020B0604020202020204" pitchFamily="34"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a:buChar char="•"/>
        <a:defRPr sz="2000" b="0" i="0" kern="1200">
          <a:solidFill>
            <a:schemeClr val="accent1"/>
          </a:solidFill>
          <a:latin typeface="Arial" panose="020B0604020202020204" pitchFamily="34" charset="0"/>
          <a:ea typeface="Arial" panose="020B0604020202020204" pitchFamily="34"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a:buChar char="•"/>
        <a:defRPr sz="1800" b="0" i="0" kern="1200">
          <a:solidFill>
            <a:schemeClr val="accent1"/>
          </a:solidFill>
          <a:latin typeface="Arial" panose="020B0604020202020204" pitchFamily="34" charset="0"/>
          <a:ea typeface="Arial" panose="020B0604020202020204" pitchFamily="34"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a:buChar char="•"/>
        <a:defRPr sz="1800" b="0" i="0" kern="1200">
          <a:solidFill>
            <a:schemeClr val="accent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9.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0.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GIF"/></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1.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2.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4.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5.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6.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28.png"/><Relationship Id="rId1"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30.png"/><Relationship Id="rId1" Type="http://schemas.openxmlformats.org/officeDocument/2006/relationships/image" Target="../media/image29.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2.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3.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4.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5.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6.GIF"/></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7.GIF"/></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7.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8.GIF"/></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0.png"/><Relationship Id="rId1" Type="http://schemas.openxmlformats.org/officeDocument/2006/relationships/image" Target="../media/image9.GI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2.GIF"/><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5" name="Title 24"/>
          <p:cNvSpPr>
            <a:spLocks noGrp="1"/>
          </p:cNvSpPr>
          <p:nvPr>
            <p:ph type="ctrTitle"/>
          </p:nvPr>
        </p:nvSpPr>
        <p:spPr/>
        <p:txBody>
          <a:bodyPr>
            <a:normAutofit fontScale="90000"/>
          </a:bodyPr>
          <a:lstStyle/>
          <a:p>
            <a:r>
              <a:rPr lang="en-US" dirty="0"/>
              <a:t>League of Legends Win Analysis</a:t>
            </a:r>
            <a:endParaRPr lang="en-US" dirty="0"/>
          </a:p>
        </p:txBody>
      </p:sp>
      <p:sp>
        <p:nvSpPr>
          <p:cNvPr id="26" name="Text Placeholder 25"/>
          <p:cNvSpPr>
            <a:spLocks noGrp="1"/>
          </p:cNvSpPr>
          <p:nvPr>
            <p:ph type="body" idx="1"/>
          </p:nvPr>
        </p:nvSpPr>
        <p:spPr/>
        <p:txBody>
          <a:bodyPr/>
          <a:lstStyle/>
          <a:p>
            <a:r>
              <a:rPr lang="en-US" dirty="0"/>
              <a:t>12.12.23</a:t>
            </a:r>
            <a:endParaRPr lang="en-US" dirty="0"/>
          </a:p>
        </p:txBody>
      </p:sp>
      <p:sp>
        <p:nvSpPr>
          <p:cNvPr id="27" name="Text Placeholder 26"/>
          <p:cNvSpPr>
            <a:spLocks noGrp="1"/>
          </p:cNvSpPr>
          <p:nvPr>
            <p:ph type="body" idx="10"/>
          </p:nvPr>
        </p:nvSpPr>
        <p:spPr/>
        <p:txBody>
          <a:bodyPr/>
          <a:lstStyle/>
          <a:p>
            <a:r>
              <a:rPr lang="en-US" dirty="0"/>
              <a:t>Eric Mei</a:t>
            </a:r>
            <a:endParaRPr lang="en-US" dirty="0"/>
          </a:p>
        </p:txBody>
      </p:sp>
      <p:sp>
        <p:nvSpPr>
          <p:cNvPr id="2" name="Text Box 1"/>
          <p:cNvSpPr txBox="1"/>
          <p:nvPr/>
        </p:nvSpPr>
        <p:spPr>
          <a:xfrm>
            <a:off x="6987540" y="2082800"/>
            <a:ext cx="914400" cy="914400"/>
          </a:xfrm>
          <a:prstGeom prst="rect">
            <a:avLst/>
          </a:prstGeom>
        </p:spPr>
        <p:txBody>
          <a:bodyPr vert="horz" wrap="none" lIns="91440" tIns="45720" rIns="91440" bIns="45720" rtlCol="0" anchor="ctr">
            <a:normAutofit fontScale="60000"/>
          </a:bodyPr>
          <a:p>
            <a:pPr algn="r"/>
            <a:endParaRPr lang="en-US" sz="8800" dirty="0" smtClean="0">
              <a:solidFill>
                <a:srgbClr val="1B8EBA"/>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Understanding - EDA</a:t>
            </a:r>
            <a:endParaRPr lang="en-US" dirty="0"/>
          </a:p>
        </p:txBody>
      </p:sp>
      <p:sp>
        <p:nvSpPr>
          <p:cNvPr id="6" name="Content Placeholder 5"/>
          <p:cNvSpPr>
            <a:spLocks noGrp="1"/>
          </p:cNvSpPr>
          <p:nvPr>
            <p:ph idx="1"/>
          </p:nvPr>
        </p:nvSpPr>
        <p:spPr>
          <a:xfrm>
            <a:off x="3246755" y="1315085"/>
            <a:ext cx="4883785" cy="996315"/>
          </a:xfrm>
        </p:spPr>
        <p:txBody>
          <a:bodyPr>
            <a:normAutofit/>
          </a:bodyPr>
          <a:lstStyle/>
          <a:p>
            <a:pPr marL="0" lvl="0" indent="0" algn="ctr" fontAlgn="auto">
              <a:lnSpc>
                <a:spcPct val="150000"/>
              </a:lnSpc>
              <a:spcBef>
                <a:spcPts val="0"/>
              </a:spcBef>
              <a:buNone/>
            </a:pPr>
            <a:r>
              <a:rPr lang="en-US" sz="3200" b="1" dirty="0">
                <a:solidFill>
                  <a:srgbClr val="3154A4"/>
                </a:solidFill>
                <a:latin typeface="Domine" panose="02040503040403060204" pitchFamily="18" charset="0"/>
              </a:rPr>
              <a:t>Kills Deaths Assists</a:t>
            </a:r>
            <a:endParaRPr lang="en-US" sz="3200" b="1"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2" name="Picture 1" descr="Screenshot 2023-12-07 at 12.14.24 AM"/>
          <p:cNvPicPr>
            <a:picLocks noChangeAspect="1"/>
          </p:cNvPicPr>
          <p:nvPr/>
        </p:nvPicPr>
        <p:blipFill>
          <a:blip r:embed="rId1"/>
          <a:stretch>
            <a:fillRect/>
          </a:stretch>
        </p:blipFill>
        <p:spPr>
          <a:xfrm>
            <a:off x="703580" y="2221230"/>
            <a:ext cx="10125075" cy="371919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Understanding - EDA</a:t>
            </a:r>
            <a:endParaRPr lang="en-US" dirty="0"/>
          </a:p>
        </p:txBody>
      </p:sp>
      <p:sp>
        <p:nvSpPr>
          <p:cNvPr id="6" name="Content Placeholder 5"/>
          <p:cNvSpPr>
            <a:spLocks noGrp="1"/>
          </p:cNvSpPr>
          <p:nvPr>
            <p:ph idx="1"/>
          </p:nvPr>
        </p:nvSpPr>
        <p:spPr>
          <a:xfrm>
            <a:off x="3246755" y="1430020"/>
            <a:ext cx="4883785" cy="996315"/>
          </a:xfrm>
        </p:spPr>
        <p:txBody>
          <a:bodyPr>
            <a:normAutofit/>
          </a:bodyPr>
          <a:lstStyle/>
          <a:p>
            <a:pPr marL="0" lvl="0" indent="0" algn="ctr" fontAlgn="auto">
              <a:lnSpc>
                <a:spcPct val="150000"/>
              </a:lnSpc>
              <a:spcBef>
                <a:spcPts val="0"/>
              </a:spcBef>
              <a:buNone/>
            </a:pPr>
            <a:r>
              <a:rPr lang="en-US" sz="3200" b="1" dirty="0">
                <a:solidFill>
                  <a:srgbClr val="3154A4"/>
                </a:solidFill>
                <a:latin typeface="Domine" panose="02040503040403060204" pitchFamily="18" charset="0"/>
              </a:rPr>
              <a:t>Gold</a:t>
            </a:r>
            <a:endParaRPr lang="en-US" sz="3200" b="1"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3" name="Picture 2" descr="Screenshot 2023-12-07 at 12.15.20 AM"/>
          <p:cNvPicPr>
            <a:picLocks noChangeAspect="1"/>
          </p:cNvPicPr>
          <p:nvPr/>
        </p:nvPicPr>
        <p:blipFill>
          <a:blip r:embed="rId1"/>
          <a:stretch>
            <a:fillRect/>
          </a:stretch>
        </p:blipFill>
        <p:spPr>
          <a:xfrm>
            <a:off x="703580" y="2426335"/>
            <a:ext cx="10202545" cy="303657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Understanding - EDA</a:t>
            </a:r>
            <a:endParaRPr lang="en-US" dirty="0"/>
          </a:p>
        </p:txBody>
      </p:sp>
      <p:sp>
        <p:nvSpPr>
          <p:cNvPr id="6" name="Content Placeholder 5"/>
          <p:cNvSpPr>
            <a:spLocks noGrp="1"/>
          </p:cNvSpPr>
          <p:nvPr>
            <p:ph idx="1"/>
          </p:nvPr>
        </p:nvSpPr>
        <p:spPr>
          <a:xfrm>
            <a:off x="3246755" y="1315085"/>
            <a:ext cx="4883785" cy="996315"/>
          </a:xfrm>
        </p:spPr>
        <p:txBody>
          <a:bodyPr>
            <a:normAutofit/>
          </a:bodyPr>
          <a:lstStyle/>
          <a:p>
            <a:pPr marL="0" lvl="0" indent="0" algn="ctr" fontAlgn="auto">
              <a:lnSpc>
                <a:spcPct val="150000"/>
              </a:lnSpc>
              <a:spcBef>
                <a:spcPts val="0"/>
              </a:spcBef>
              <a:buNone/>
            </a:pPr>
            <a:r>
              <a:rPr lang="en-US" sz="3200" b="1" dirty="0">
                <a:solidFill>
                  <a:srgbClr val="3154A4"/>
                </a:solidFill>
                <a:latin typeface="Domine" panose="02040503040403060204" pitchFamily="18" charset="0"/>
              </a:rPr>
              <a:t>Neutral Objectives</a:t>
            </a:r>
            <a:endParaRPr lang="en-US" sz="3200" b="1"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3" name="Picture 2" descr="Screenshot 2023-12-07 at 12.16.16 AM"/>
          <p:cNvPicPr>
            <a:picLocks noChangeAspect="1"/>
          </p:cNvPicPr>
          <p:nvPr/>
        </p:nvPicPr>
        <p:blipFill>
          <a:blip r:embed="rId1"/>
          <a:stretch>
            <a:fillRect/>
          </a:stretch>
        </p:blipFill>
        <p:spPr>
          <a:xfrm>
            <a:off x="507365" y="2425700"/>
            <a:ext cx="11177270" cy="301752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Understanding - EDA</a:t>
            </a:r>
            <a:endParaRPr lang="en-US" dirty="0"/>
          </a:p>
        </p:txBody>
      </p:sp>
      <p:sp>
        <p:nvSpPr>
          <p:cNvPr id="6" name="Content Placeholder 5"/>
          <p:cNvSpPr>
            <a:spLocks noGrp="1"/>
          </p:cNvSpPr>
          <p:nvPr>
            <p:ph idx="1"/>
          </p:nvPr>
        </p:nvSpPr>
        <p:spPr>
          <a:xfrm>
            <a:off x="3246755" y="1315085"/>
            <a:ext cx="4883785" cy="996315"/>
          </a:xfrm>
        </p:spPr>
        <p:txBody>
          <a:bodyPr>
            <a:normAutofit/>
          </a:bodyPr>
          <a:lstStyle/>
          <a:p>
            <a:pPr marL="0" lvl="0" indent="0" algn="ctr" fontAlgn="auto">
              <a:lnSpc>
                <a:spcPct val="150000"/>
              </a:lnSpc>
              <a:spcBef>
                <a:spcPts val="0"/>
              </a:spcBef>
              <a:buNone/>
            </a:pPr>
            <a:r>
              <a:rPr lang="en-US" sz="3200" b="1" dirty="0">
                <a:solidFill>
                  <a:srgbClr val="3154A4"/>
                </a:solidFill>
                <a:latin typeface="Domine" panose="02040503040403060204" pitchFamily="18" charset="0"/>
              </a:rPr>
              <a:t>Neutral Objectives</a:t>
            </a:r>
            <a:endParaRPr lang="en-US" sz="3200" b="1"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2" name="Picture 1" descr="Screenshot 2023-12-07 at 12.17.00 AM"/>
          <p:cNvPicPr>
            <a:picLocks noChangeAspect="1"/>
          </p:cNvPicPr>
          <p:nvPr/>
        </p:nvPicPr>
        <p:blipFill>
          <a:blip r:embed="rId1"/>
          <a:stretch>
            <a:fillRect/>
          </a:stretch>
        </p:blipFill>
        <p:spPr>
          <a:xfrm>
            <a:off x="3296920" y="2212975"/>
            <a:ext cx="4784090" cy="40462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Understanding - EDA</a:t>
            </a:r>
            <a:endParaRPr lang="en-US" dirty="0"/>
          </a:p>
        </p:txBody>
      </p:sp>
      <p:sp>
        <p:nvSpPr>
          <p:cNvPr id="6" name="Content Placeholder 5"/>
          <p:cNvSpPr>
            <a:spLocks noGrp="1"/>
          </p:cNvSpPr>
          <p:nvPr>
            <p:ph idx="1"/>
          </p:nvPr>
        </p:nvSpPr>
        <p:spPr>
          <a:xfrm>
            <a:off x="2418080" y="1363980"/>
            <a:ext cx="6335395" cy="1217295"/>
          </a:xfrm>
        </p:spPr>
        <p:txBody>
          <a:bodyPr>
            <a:normAutofit fontScale="70000"/>
          </a:bodyPr>
          <a:lstStyle/>
          <a:p>
            <a:pPr marL="0" lvl="0" indent="0" algn="ctr" fontAlgn="auto">
              <a:lnSpc>
                <a:spcPct val="150000"/>
              </a:lnSpc>
              <a:spcBef>
                <a:spcPts val="0"/>
              </a:spcBef>
              <a:buNone/>
            </a:pPr>
            <a:r>
              <a:rPr lang="en-US" sz="3200" b="1" dirty="0">
                <a:solidFill>
                  <a:srgbClr val="3154A4"/>
                </a:solidFill>
                <a:latin typeface="Domine" panose="02040503040403060204" pitchFamily="18" charset="0"/>
              </a:rPr>
              <a:t>Factor Analysis + Cluster Analysis</a:t>
            </a:r>
            <a:endParaRPr lang="en-US" sz="3200" b="1" dirty="0">
              <a:solidFill>
                <a:srgbClr val="3154A4"/>
              </a:solidFill>
              <a:latin typeface="Domine" panose="02040503040403060204" pitchFamily="18" charset="0"/>
            </a:endParaRPr>
          </a:p>
          <a:p>
            <a:pPr marL="0" lvl="0" indent="0" algn="ctr" fontAlgn="auto">
              <a:lnSpc>
                <a:spcPct val="150000"/>
              </a:lnSpc>
              <a:spcBef>
                <a:spcPts val="0"/>
              </a:spcBef>
              <a:buNone/>
            </a:pPr>
            <a:r>
              <a:rPr lang="en-US" sz="3200" b="1" dirty="0">
                <a:solidFill>
                  <a:srgbClr val="3154A4"/>
                </a:solidFill>
                <a:latin typeface="Domine" panose="02040503040403060204" pitchFamily="18" charset="0"/>
              </a:rPr>
              <a:t>6 factors + 8 segments</a:t>
            </a:r>
            <a:endParaRPr lang="en-US" sz="3200" b="1"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3" name="Picture 2" descr="Screenshot 2023-12-07 at 12.19.07 AM"/>
          <p:cNvPicPr>
            <a:picLocks noChangeAspect="1"/>
          </p:cNvPicPr>
          <p:nvPr/>
        </p:nvPicPr>
        <p:blipFill>
          <a:blip r:embed="rId1"/>
          <a:stretch>
            <a:fillRect/>
          </a:stretch>
        </p:blipFill>
        <p:spPr>
          <a:xfrm>
            <a:off x="1600200" y="2466340"/>
            <a:ext cx="8281035" cy="420941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Understanding</a:t>
            </a:r>
            <a:endParaRPr lang="en-US" dirty="0"/>
          </a:p>
        </p:txBody>
      </p:sp>
      <p:sp>
        <p:nvSpPr>
          <p:cNvPr id="6" name="Content Placeholder 5"/>
          <p:cNvSpPr>
            <a:spLocks noGrp="1"/>
          </p:cNvSpPr>
          <p:nvPr>
            <p:ph idx="1"/>
          </p:nvPr>
        </p:nvSpPr>
        <p:spPr>
          <a:xfrm>
            <a:off x="2418080" y="1363980"/>
            <a:ext cx="6335395" cy="996315"/>
          </a:xfrm>
        </p:spPr>
        <p:txBody>
          <a:bodyPr>
            <a:normAutofit/>
          </a:bodyPr>
          <a:lstStyle/>
          <a:p>
            <a:pPr marL="0" lvl="0" indent="0" algn="ctr" fontAlgn="auto">
              <a:lnSpc>
                <a:spcPct val="150000"/>
              </a:lnSpc>
              <a:spcBef>
                <a:spcPts val="0"/>
              </a:spcBef>
              <a:buNone/>
            </a:pPr>
            <a:r>
              <a:rPr lang="en-US" sz="3200" b="1" dirty="0">
                <a:solidFill>
                  <a:srgbClr val="3154A4"/>
                </a:solidFill>
                <a:latin typeface="Domine" panose="02040503040403060204" pitchFamily="18" charset="0"/>
              </a:rPr>
              <a:t>Correlation Matrix</a:t>
            </a:r>
            <a:endParaRPr lang="en-US" sz="3200" b="1"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2" name="Picture 1" descr="Unknown"/>
          <p:cNvPicPr>
            <a:picLocks noChangeAspect="1"/>
          </p:cNvPicPr>
          <p:nvPr/>
        </p:nvPicPr>
        <p:blipFill>
          <a:blip r:embed="rId1"/>
          <a:stretch>
            <a:fillRect/>
          </a:stretch>
        </p:blipFill>
        <p:spPr>
          <a:xfrm>
            <a:off x="3399790" y="2169795"/>
            <a:ext cx="4371340" cy="44958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71852" y="2956910"/>
            <a:ext cx="11310074" cy="1325563"/>
          </a:xfrm>
        </p:spPr>
        <p:txBody>
          <a:bodyPr/>
          <a:lstStyle/>
          <a:p>
            <a:r>
              <a:rPr lang="en-US" sz="3600" dirty="0"/>
              <a:t>Data Preparation </a:t>
            </a:r>
            <a:endParaRPr lang="en-US" sz="3600"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Preparation</a:t>
            </a:r>
            <a:endParaRPr lang="en-US" dirty="0"/>
          </a:p>
        </p:txBody>
      </p:sp>
      <p:sp>
        <p:nvSpPr>
          <p:cNvPr id="6" name="Content Placeholder 5"/>
          <p:cNvSpPr>
            <a:spLocks noGrp="1"/>
          </p:cNvSpPr>
          <p:nvPr>
            <p:ph idx="1"/>
          </p:nvPr>
        </p:nvSpPr>
        <p:spPr>
          <a:xfrm>
            <a:off x="703580" y="1758315"/>
            <a:ext cx="9756140" cy="890270"/>
          </a:xfrm>
        </p:spPr>
        <p:txBody>
          <a:bodyPr>
            <a:normAutofit lnSpcReduction="10000"/>
          </a:bodyPr>
          <a:lstStyle/>
          <a:p>
            <a:pPr marL="0" lvl="0" indent="0" fontAlgn="auto">
              <a:lnSpc>
                <a:spcPct val="150000"/>
              </a:lnSpc>
              <a:spcBef>
                <a:spcPts val="0"/>
              </a:spcBef>
              <a:buNone/>
            </a:pPr>
            <a:r>
              <a:rPr lang="en-US" dirty="0">
                <a:solidFill>
                  <a:srgbClr val="3154A4"/>
                </a:solidFill>
                <a:latin typeface="Domine" panose="02040503040403060204" pitchFamily="18" charset="0"/>
              </a:rPr>
              <a:t>I generated sequence data for LSTM model.</a:t>
            </a: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3" name="Picture 2" descr="Screenshot 2023-12-07 at 12.23.50 AM"/>
          <p:cNvPicPr>
            <a:picLocks noChangeAspect="1"/>
          </p:cNvPicPr>
          <p:nvPr/>
        </p:nvPicPr>
        <p:blipFill>
          <a:blip r:embed="rId1"/>
          <a:stretch>
            <a:fillRect/>
          </a:stretch>
        </p:blipFill>
        <p:spPr>
          <a:xfrm>
            <a:off x="703580" y="2680970"/>
            <a:ext cx="7513320" cy="219583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Preparation</a:t>
            </a:r>
            <a:endParaRPr lang="en-US" dirty="0"/>
          </a:p>
        </p:txBody>
      </p:sp>
      <p:sp>
        <p:nvSpPr>
          <p:cNvPr id="6" name="Content Placeholder 5"/>
          <p:cNvSpPr>
            <a:spLocks noGrp="1"/>
          </p:cNvSpPr>
          <p:nvPr>
            <p:ph idx="1"/>
          </p:nvPr>
        </p:nvSpPr>
        <p:spPr>
          <a:xfrm>
            <a:off x="703580" y="1758315"/>
            <a:ext cx="5950585" cy="4418330"/>
          </a:xfrm>
        </p:spPr>
        <p:txBody>
          <a:bodyPr>
            <a:normAutofit lnSpcReduction="10000"/>
          </a:bodyPr>
          <a:lstStyle/>
          <a:p>
            <a:pPr marL="514350" lvl="0" indent="-514350" fontAlgn="auto">
              <a:lnSpc>
                <a:spcPct val="200000"/>
              </a:lnSpc>
              <a:spcBef>
                <a:spcPts val="0"/>
              </a:spcBef>
              <a:buAutoNum type="arabicPeriod"/>
            </a:pPr>
            <a:r>
              <a:rPr lang="en-US" dirty="0">
                <a:solidFill>
                  <a:srgbClr val="3154A4"/>
                </a:solidFill>
                <a:latin typeface="Domine" panose="02040503040403060204" pitchFamily="18" charset="0"/>
              </a:rPr>
              <a:t>Generate sequence data</a:t>
            </a:r>
            <a:endParaRPr lang="en-US" dirty="0">
              <a:solidFill>
                <a:srgbClr val="3154A4"/>
              </a:solidFill>
              <a:latin typeface="Domine" panose="02040503040403060204" pitchFamily="18" charset="0"/>
            </a:endParaRPr>
          </a:p>
          <a:p>
            <a:pPr marL="514350" lvl="0" indent="-514350" fontAlgn="auto">
              <a:lnSpc>
                <a:spcPct val="200000"/>
              </a:lnSpc>
              <a:spcBef>
                <a:spcPts val="0"/>
              </a:spcBef>
              <a:buAutoNum type="arabicPeriod"/>
            </a:pPr>
            <a:r>
              <a:rPr lang="en-US" dirty="0">
                <a:solidFill>
                  <a:srgbClr val="3154A4"/>
                </a:solidFill>
                <a:latin typeface="Domine" panose="02040503040403060204" pitchFamily="18" charset="0"/>
              </a:rPr>
              <a:t>Numeric columns normalization</a:t>
            </a:r>
            <a:endParaRPr lang="en-US" dirty="0">
              <a:solidFill>
                <a:srgbClr val="3154A4"/>
              </a:solidFill>
              <a:latin typeface="Domine" panose="02040503040403060204" pitchFamily="18" charset="0"/>
            </a:endParaRPr>
          </a:p>
          <a:p>
            <a:pPr marL="514350" lvl="0" indent="-514350" fontAlgn="auto">
              <a:lnSpc>
                <a:spcPct val="200000"/>
              </a:lnSpc>
              <a:spcBef>
                <a:spcPts val="0"/>
              </a:spcBef>
              <a:buAutoNum type="arabicPeriod"/>
            </a:pPr>
            <a:r>
              <a:rPr lang="en-US" dirty="0">
                <a:solidFill>
                  <a:srgbClr val="3154A4"/>
                </a:solidFill>
                <a:latin typeface="Domine" panose="02040503040403060204" pitchFamily="18" charset="0"/>
              </a:rPr>
              <a:t>Data splitting (80%/10%/10%)</a:t>
            </a:r>
            <a:endParaRPr lang="en-US" dirty="0">
              <a:solidFill>
                <a:srgbClr val="3154A4"/>
              </a:solidFill>
              <a:latin typeface="Domine" panose="02040503040403060204" pitchFamily="18" charset="0"/>
            </a:endParaRPr>
          </a:p>
          <a:p>
            <a:pPr marL="514350" lvl="0" indent="-514350" fontAlgn="auto">
              <a:lnSpc>
                <a:spcPct val="200000"/>
              </a:lnSpc>
              <a:spcBef>
                <a:spcPts val="0"/>
              </a:spcBef>
              <a:buAutoNum type="arabicPeriod"/>
            </a:pPr>
            <a:r>
              <a:rPr lang="en-US" dirty="0">
                <a:solidFill>
                  <a:srgbClr val="3154A4"/>
                </a:solidFill>
                <a:latin typeface="Domine" panose="02040503040403060204" pitchFamily="18" charset="0"/>
              </a:rPr>
              <a:t>Data loading</a:t>
            </a:r>
            <a:endParaRPr lang="en-US" dirty="0">
              <a:solidFill>
                <a:srgbClr val="3154A4"/>
              </a:solidFill>
              <a:latin typeface="Domine" panose="02040503040403060204" pitchFamily="18" charset="0"/>
            </a:endParaRPr>
          </a:p>
          <a:p>
            <a:pPr marL="514350" lvl="0" indent="-514350" fontAlgn="auto">
              <a:lnSpc>
                <a:spcPct val="200000"/>
              </a:lnSpc>
              <a:spcBef>
                <a:spcPts val="0"/>
              </a:spcBef>
              <a:buAutoNum type="arabicPeriod"/>
            </a:pPr>
            <a:r>
              <a:rPr lang="en-US" dirty="0">
                <a:solidFill>
                  <a:srgbClr val="3154A4"/>
                </a:solidFill>
                <a:latin typeface="Domine" panose="02040503040403060204" pitchFamily="18" charset="0"/>
              </a:rPr>
              <a:t>Data Batching</a:t>
            </a:r>
            <a:endParaRPr lang="en-US" dirty="0">
              <a:solidFill>
                <a:srgbClr val="3154A4"/>
              </a:solidFill>
              <a:latin typeface="Domine" panose="02040503040403060204" pitchFamily="18" charset="0"/>
            </a:endParaRPr>
          </a:p>
          <a:p>
            <a:pPr marL="514350" lvl="0" indent="-514350" fontAlgn="auto">
              <a:lnSpc>
                <a:spcPct val="200000"/>
              </a:lnSpc>
              <a:spcBef>
                <a:spcPts val="0"/>
              </a:spcBef>
              <a:buAutoNum type="arabicPeriod"/>
            </a:pP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2" name="Picture 1" descr="f028f777819970eb6e4a17cdf389eb28"/>
          <p:cNvPicPr>
            <a:picLocks noChangeAspect="1"/>
          </p:cNvPicPr>
          <p:nvPr/>
        </p:nvPicPr>
        <p:blipFill>
          <a:blip r:embed="rId1"/>
          <a:stretch>
            <a:fillRect/>
          </a:stretch>
        </p:blipFill>
        <p:spPr>
          <a:xfrm>
            <a:off x="6703695" y="2681605"/>
            <a:ext cx="4572000" cy="257175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71852" y="2956910"/>
            <a:ext cx="11310074" cy="1325563"/>
          </a:xfrm>
        </p:spPr>
        <p:txBody>
          <a:bodyPr/>
          <a:lstStyle/>
          <a:p>
            <a:r>
              <a:rPr lang="en-US" sz="3600" dirty="0"/>
              <a:t>Modeling</a:t>
            </a:r>
            <a:endParaRPr lang="en-US" sz="3600"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Contents</a:t>
            </a:r>
            <a:endParaRPr lang="en-US" dirty="0"/>
          </a:p>
        </p:txBody>
      </p:sp>
      <p:sp>
        <p:nvSpPr>
          <p:cNvPr id="6" name="Content Placeholder 5"/>
          <p:cNvSpPr>
            <a:spLocks noGrp="1"/>
          </p:cNvSpPr>
          <p:nvPr>
            <p:ph idx="1"/>
          </p:nvPr>
        </p:nvSpPr>
        <p:spPr>
          <a:xfrm>
            <a:off x="703730" y="1758465"/>
            <a:ext cx="9648584" cy="4351338"/>
          </a:xfrm>
        </p:spPr>
        <p:txBody>
          <a:bodyPr>
            <a:normAutofit/>
          </a:bodyPr>
          <a:lstStyle/>
          <a:p>
            <a:pPr lvl="0" fontAlgn="auto">
              <a:lnSpc>
                <a:spcPct val="150000"/>
              </a:lnSpc>
              <a:spcBef>
                <a:spcPts val="0"/>
              </a:spcBef>
            </a:pPr>
            <a:r>
              <a:rPr lang="en-US" dirty="0">
                <a:solidFill>
                  <a:srgbClr val="3154A4"/>
                </a:solidFill>
                <a:latin typeface="Domine" panose="02040503040403060204" pitchFamily="18" charset="0"/>
              </a:rPr>
              <a:t>Background &amp; Key Objective</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Data Understanding</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Data Preparation</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Modeling</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Model Interpretation</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Deployment</a:t>
            </a:r>
            <a:endParaRPr lang="en-US" dirty="0">
              <a:solidFill>
                <a:srgbClr val="3154A4"/>
              </a:solidFill>
              <a:latin typeface="Domine" panose="02040503040403060204" pitchFamily="18" charset="0"/>
            </a:endParaRPr>
          </a:p>
          <a:p>
            <a:pPr lvl="0">
              <a:lnSpc>
                <a:spcPct val="100000"/>
              </a:lnSpc>
              <a:spcBef>
                <a:spcPts val="0"/>
              </a:spcBef>
            </a:pP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8" name="Picture 7" descr="league-of-legends"/>
          <p:cNvPicPr>
            <a:picLocks noChangeAspect="1"/>
          </p:cNvPicPr>
          <p:nvPr/>
        </p:nvPicPr>
        <p:blipFill>
          <a:blip r:embed="rId1"/>
          <a:stretch>
            <a:fillRect/>
          </a:stretch>
        </p:blipFill>
        <p:spPr>
          <a:xfrm>
            <a:off x="5831840" y="2403475"/>
            <a:ext cx="5387340" cy="274383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Modeling - Benchmark</a:t>
            </a:r>
            <a:endParaRPr lang="en-US" dirty="0"/>
          </a:p>
        </p:txBody>
      </p:sp>
      <p:sp>
        <p:nvSpPr>
          <p:cNvPr id="6" name="Content Placeholder 5"/>
          <p:cNvSpPr>
            <a:spLocks noGrp="1"/>
          </p:cNvSpPr>
          <p:nvPr>
            <p:ph idx="1"/>
          </p:nvPr>
        </p:nvSpPr>
        <p:spPr>
          <a:xfrm>
            <a:off x="2379980" y="1577975"/>
            <a:ext cx="6302375" cy="833755"/>
          </a:xfrm>
        </p:spPr>
        <p:txBody>
          <a:bodyPr>
            <a:normAutofit lnSpcReduction="10000"/>
          </a:bodyPr>
          <a:lstStyle/>
          <a:p>
            <a:pPr marL="0" lvl="0" indent="0" algn="ctr" fontAlgn="auto">
              <a:lnSpc>
                <a:spcPct val="150000"/>
              </a:lnSpc>
              <a:spcBef>
                <a:spcPts val="0"/>
              </a:spcBef>
              <a:buNone/>
            </a:pPr>
            <a:r>
              <a:rPr lang="en-US" dirty="0">
                <a:solidFill>
                  <a:srgbClr val="3154A4"/>
                </a:solidFill>
                <a:latin typeface="Domine" panose="02040503040403060204" pitchFamily="18" charset="0"/>
              </a:rPr>
              <a:t>Logistic Regression as benchmark</a:t>
            </a: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7" name="Picture 6" descr="Screenshot 2023-12-07 at 12.28.23 AM"/>
          <p:cNvPicPr>
            <a:picLocks noChangeAspect="1"/>
          </p:cNvPicPr>
          <p:nvPr/>
        </p:nvPicPr>
        <p:blipFill>
          <a:blip r:embed="rId1"/>
          <a:stretch>
            <a:fillRect/>
          </a:stretch>
        </p:blipFill>
        <p:spPr>
          <a:xfrm>
            <a:off x="3045460" y="2411730"/>
            <a:ext cx="5200650" cy="375285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Modeling - MLP Model</a:t>
            </a:r>
            <a:endParaRPr lang="en-US" dirty="0"/>
          </a:p>
        </p:txBody>
      </p:sp>
      <p:sp>
        <p:nvSpPr>
          <p:cNvPr id="6" name="Content Placeholder 5"/>
          <p:cNvSpPr>
            <a:spLocks noGrp="1"/>
          </p:cNvSpPr>
          <p:nvPr>
            <p:ph idx="1"/>
          </p:nvPr>
        </p:nvSpPr>
        <p:spPr>
          <a:xfrm>
            <a:off x="703580" y="1758315"/>
            <a:ext cx="5678805" cy="4351655"/>
          </a:xfrm>
        </p:spPr>
        <p:txBody>
          <a:bodyPr>
            <a:normAutofit/>
          </a:bodyPr>
          <a:lstStyle/>
          <a:p>
            <a:pPr lvl="0" fontAlgn="auto">
              <a:lnSpc>
                <a:spcPct val="150000"/>
              </a:lnSpc>
              <a:spcBef>
                <a:spcPts val="0"/>
              </a:spcBef>
            </a:pPr>
            <a:r>
              <a:rPr lang="en-US" dirty="0">
                <a:solidFill>
                  <a:srgbClr val="3154A4"/>
                </a:solidFill>
                <a:latin typeface="Domine" panose="02040503040403060204" pitchFamily="18" charset="0"/>
              </a:rPr>
              <a:t>Loss Function: BCE Loss</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Regularization: Dropout + L2</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Optimization: </a:t>
            </a:r>
            <a:endParaRPr lang="en-US" dirty="0">
              <a:solidFill>
                <a:srgbClr val="3154A4"/>
              </a:solidFill>
              <a:latin typeface="Domine" panose="02040503040403060204" pitchFamily="18" charset="0"/>
            </a:endParaRPr>
          </a:p>
          <a:p>
            <a:pPr lvl="1" fontAlgn="auto">
              <a:lnSpc>
                <a:spcPct val="150000"/>
              </a:lnSpc>
              <a:spcBef>
                <a:spcPts val="0"/>
              </a:spcBef>
            </a:pPr>
            <a:r>
              <a:rPr lang="en-US" dirty="0">
                <a:solidFill>
                  <a:srgbClr val="3154A4"/>
                </a:solidFill>
                <a:latin typeface="Domine" panose="02040503040403060204" pitchFamily="18" charset="0"/>
              </a:rPr>
              <a:t>Manually first (find range)</a:t>
            </a:r>
            <a:endParaRPr lang="en-US" dirty="0">
              <a:solidFill>
                <a:srgbClr val="3154A4"/>
              </a:solidFill>
              <a:latin typeface="Domine" panose="02040503040403060204" pitchFamily="18" charset="0"/>
            </a:endParaRPr>
          </a:p>
          <a:p>
            <a:pPr lvl="1" fontAlgn="auto">
              <a:lnSpc>
                <a:spcPct val="150000"/>
              </a:lnSpc>
              <a:spcBef>
                <a:spcPts val="0"/>
              </a:spcBef>
            </a:pPr>
            <a:r>
              <a:rPr lang="en-US" dirty="0">
                <a:solidFill>
                  <a:srgbClr val="3154A4"/>
                </a:solidFill>
                <a:latin typeface="Domine" panose="02040503040403060204" pitchFamily="18" charset="0"/>
              </a:rPr>
              <a:t>Bayesian Optimization (50 trials)</a:t>
            </a:r>
            <a:endParaRPr lang="en-US" dirty="0">
              <a:solidFill>
                <a:srgbClr val="3154A4"/>
              </a:solidFill>
              <a:latin typeface="Domine" panose="02040503040403060204" pitchFamily="18" charset="0"/>
            </a:endParaRPr>
          </a:p>
          <a:p>
            <a:pPr lvl="1" fontAlgn="auto">
              <a:lnSpc>
                <a:spcPct val="150000"/>
              </a:lnSpc>
              <a:spcBef>
                <a:spcPts val="0"/>
              </a:spcBef>
            </a:pPr>
            <a:r>
              <a:rPr lang="en-US" dirty="0">
                <a:solidFill>
                  <a:srgbClr val="3154A4"/>
                </a:solidFill>
                <a:latin typeface="Domine" panose="02040503040403060204" pitchFamily="18" charset="0"/>
              </a:rPr>
              <a:t>Manually last (to find best)</a:t>
            </a:r>
            <a:endParaRPr lang="en-US" dirty="0">
              <a:solidFill>
                <a:srgbClr val="3154A4"/>
              </a:solidFill>
              <a:latin typeface="Domine" panose="02040503040403060204" pitchFamily="18" charset="0"/>
            </a:endParaRPr>
          </a:p>
          <a:p>
            <a:pPr lvl="0" fontAlgn="auto">
              <a:lnSpc>
                <a:spcPct val="150000"/>
              </a:lnSpc>
              <a:spcBef>
                <a:spcPts val="0"/>
              </a:spcBef>
            </a:pPr>
            <a:r>
              <a:rPr lang="en-US" sz="2400" dirty="0">
                <a:solidFill>
                  <a:srgbClr val="3154A4"/>
                </a:solidFill>
                <a:latin typeface="Domine" panose="02040503040403060204" pitchFamily="18" charset="0"/>
                <a:sym typeface="+mn-ea"/>
              </a:rPr>
              <a:t>Save model (val loss decrease)</a:t>
            </a: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3" name="Picture 2" descr="11111"/>
          <p:cNvPicPr>
            <a:picLocks noChangeAspect="1"/>
          </p:cNvPicPr>
          <p:nvPr/>
        </p:nvPicPr>
        <p:blipFill>
          <a:blip r:embed="rId1"/>
          <a:stretch>
            <a:fillRect/>
          </a:stretch>
        </p:blipFill>
        <p:spPr>
          <a:xfrm>
            <a:off x="6242685" y="2023110"/>
            <a:ext cx="4570730" cy="333629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Modeling - LSTM Model</a:t>
            </a:r>
            <a:endParaRPr lang="en-US" dirty="0"/>
          </a:p>
        </p:txBody>
      </p:sp>
      <p:sp>
        <p:nvSpPr>
          <p:cNvPr id="6" name="Content Placeholder 5"/>
          <p:cNvSpPr>
            <a:spLocks noGrp="1"/>
          </p:cNvSpPr>
          <p:nvPr>
            <p:ph idx="1"/>
          </p:nvPr>
        </p:nvSpPr>
        <p:spPr>
          <a:xfrm>
            <a:off x="703580" y="1758315"/>
            <a:ext cx="5678805" cy="4351655"/>
          </a:xfrm>
        </p:spPr>
        <p:txBody>
          <a:bodyPr>
            <a:normAutofit/>
          </a:bodyPr>
          <a:lstStyle/>
          <a:p>
            <a:pPr lvl="0" fontAlgn="auto">
              <a:lnSpc>
                <a:spcPct val="150000"/>
              </a:lnSpc>
              <a:spcBef>
                <a:spcPts val="0"/>
              </a:spcBef>
            </a:pPr>
            <a:r>
              <a:rPr lang="en-US" dirty="0">
                <a:solidFill>
                  <a:srgbClr val="3154A4"/>
                </a:solidFill>
                <a:latin typeface="Domine" panose="02040503040403060204" pitchFamily="18" charset="0"/>
              </a:rPr>
              <a:t>Loss Function: BCE Loss</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Regularization: Dropout + L2</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Optimization: </a:t>
            </a:r>
            <a:endParaRPr lang="en-US" dirty="0">
              <a:solidFill>
                <a:srgbClr val="3154A4"/>
              </a:solidFill>
              <a:latin typeface="Domine" panose="02040503040403060204" pitchFamily="18" charset="0"/>
            </a:endParaRPr>
          </a:p>
          <a:p>
            <a:pPr lvl="1" fontAlgn="auto">
              <a:lnSpc>
                <a:spcPct val="150000"/>
              </a:lnSpc>
              <a:spcBef>
                <a:spcPts val="0"/>
              </a:spcBef>
            </a:pPr>
            <a:r>
              <a:rPr lang="en-US" dirty="0">
                <a:solidFill>
                  <a:srgbClr val="3154A4"/>
                </a:solidFill>
                <a:latin typeface="Domine" panose="02040503040403060204" pitchFamily="18" charset="0"/>
              </a:rPr>
              <a:t>Only manually</a:t>
            </a:r>
            <a:endParaRPr lang="en-US" dirty="0">
              <a:solidFill>
                <a:srgbClr val="3154A4"/>
              </a:solidFill>
              <a:latin typeface="Domine" panose="02040503040403060204" pitchFamily="18" charset="0"/>
            </a:endParaRPr>
          </a:p>
          <a:p>
            <a:pPr lvl="0" fontAlgn="auto">
              <a:lnSpc>
                <a:spcPct val="150000"/>
              </a:lnSpc>
              <a:spcBef>
                <a:spcPts val="0"/>
              </a:spcBef>
            </a:pPr>
            <a:r>
              <a:rPr lang="en-US" sz="2400" dirty="0">
                <a:solidFill>
                  <a:srgbClr val="3154A4"/>
                </a:solidFill>
                <a:latin typeface="Domine" panose="02040503040403060204" pitchFamily="18" charset="0"/>
                <a:sym typeface="+mn-ea"/>
              </a:rPr>
              <a:t>Save model (val loss decrease)</a:t>
            </a: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2" name="Picture 1" descr="22"/>
          <p:cNvPicPr>
            <a:picLocks noChangeAspect="1"/>
          </p:cNvPicPr>
          <p:nvPr/>
        </p:nvPicPr>
        <p:blipFill>
          <a:blip r:embed="rId1"/>
          <a:stretch>
            <a:fillRect/>
          </a:stretch>
        </p:blipFill>
        <p:spPr>
          <a:xfrm>
            <a:off x="6019800" y="2062480"/>
            <a:ext cx="4509770" cy="329247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Modeling - Combining Models</a:t>
            </a:r>
            <a:endParaRPr lang="en-US" dirty="0"/>
          </a:p>
        </p:txBody>
      </p:sp>
      <p:sp>
        <p:nvSpPr>
          <p:cNvPr id="6" name="Content Placeholder 5"/>
          <p:cNvSpPr>
            <a:spLocks noGrp="1"/>
          </p:cNvSpPr>
          <p:nvPr>
            <p:ph idx="1"/>
          </p:nvPr>
        </p:nvSpPr>
        <p:spPr>
          <a:xfrm>
            <a:off x="703580" y="1758315"/>
            <a:ext cx="5678805" cy="4351655"/>
          </a:xfrm>
        </p:spPr>
        <p:txBody>
          <a:bodyPr>
            <a:normAutofit/>
          </a:bodyPr>
          <a:lstStyle/>
          <a:p>
            <a:pPr lvl="0" fontAlgn="auto">
              <a:lnSpc>
                <a:spcPct val="150000"/>
              </a:lnSpc>
              <a:spcBef>
                <a:spcPts val="0"/>
              </a:spcBef>
            </a:pPr>
            <a:r>
              <a:rPr lang="en-US" dirty="0">
                <a:solidFill>
                  <a:srgbClr val="3154A4"/>
                </a:solidFill>
                <a:latin typeface="Domine" panose="02040503040403060204" pitchFamily="18" charset="0"/>
              </a:rPr>
              <a:t>Averaging</a:t>
            </a:r>
            <a:endParaRPr lang="en-US" dirty="0">
              <a:solidFill>
                <a:srgbClr val="3154A4"/>
              </a:solidFill>
              <a:latin typeface="Domine" panose="02040503040403060204" pitchFamily="18" charset="0"/>
            </a:endParaRPr>
          </a:p>
          <a:p>
            <a:pPr lvl="1" fontAlgn="auto">
              <a:lnSpc>
                <a:spcPct val="150000"/>
              </a:lnSpc>
              <a:spcBef>
                <a:spcPts val="0"/>
              </a:spcBef>
            </a:pPr>
            <a:r>
              <a:rPr lang="en-US" sz="2400" dirty="0">
                <a:solidFill>
                  <a:srgbClr val="3154A4"/>
                </a:solidFill>
                <a:latin typeface="Domine" panose="02040503040403060204" pitchFamily="18" charset="0"/>
              </a:rPr>
              <a:t>Simply take the average</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Weighted Average</a:t>
            </a:r>
            <a:endParaRPr lang="en-US" dirty="0">
              <a:solidFill>
                <a:srgbClr val="3154A4"/>
              </a:solidFill>
              <a:latin typeface="Domine" panose="02040503040403060204" pitchFamily="18" charset="0"/>
            </a:endParaRPr>
          </a:p>
          <a:p>
            <a:pPr lvl="1" fontAlgn="auto">
              <a:lnSpc>
                <a:spcPct val="150000"/>
              </a:lnSpc>
              <a:spcBef>
                <a:spcPts val="0"/>
              </a:spcBef>
            </a:pPr>
            <a:r>
              <a:rPr lang="en-US" dirty="0">
                <a:solidFill>
                  <a:srgbClr val="3154A4"/>
                </a:solidFill>
                <a:latin typeface="Domine" panose="02040503040403060204" pitchFamily="18" charset="0"/>
              </a:rPr>
              <a:t>Function</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Stacking </a:t>
            </a:r>
            <a:endParaRPr lang="en-US" dirty="0">
              <a:solidFill>
                <a:srgbClr val="3154A4"/>
              </a:solidFill>
              <a:latin typeface="Domine" panose="02040503040403060204" pitchFamily="18" charset="0"/>
            </a:endParaRPr>
          </a:p>
          <a:p>
            <a:pPr lvl="1" fontAlgn="auto">
              <a:lnSpc>
                <a:spcPct val="150000"/>
              </a:lnSpc>
              <a:spcBef>
                <a:spcPts val="0"/>
              </a:spcBef>
            </a:pPr>
            <a:r>
              <a:rPr lang="en-US" sz="2400" dirty="0">
                <a:solidFill>
                  <a:srgbClr val="3154A4"/>
                </a:solidFill>
                <a:latin typeface="Domine" panose="02040503040403060204" pitchFamily="18" charset="0"/>
              </a:rPr>
              <a:t>Logistic Regression on results</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Model Blending</a:t>
            </a: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3" name="Picture 2" descr="14"/>
          <p:cNvPicPr>
            <a:picLocks noChangeAspect="1"/>
          </p:cNvPicPr>
          <p:nvPr/>
        </p:nvPicPr>
        <p:blipFill>
          <a:blip r:embed="rId1"/>
          <a:srcRect b="-2326"/>
          <a:stretch>
            <a:fillRect/>
          </a:stretch>
        </p:blipFill>
        <p:spPr>
          <a:xfrm>
            <a:off x="6056630" y="1894840"/>
            <a:ext cx="4541520" cy="4079240"/>
          </a:xfrm>
          <a:prstGeom prst="rect">
            <a:avLst/>
          </a:prstGeom>
        </p:spPr>
      </p:pic>
      <p:sp>
        <p:nvSpPr>
          <p:cNvPr id="7" name="Text Box 6"/>
          <p:cNvSpPr txBox="1"/>
          <p:nvPr/>
        </p:nvSpPr>
        <p:spPr>
          <a:xfrm>
            <a:off x="11052810" y="4799330"/>
            <a:ext cx="914400" cy="914400"/>
          </a:xfrm>
          <a:prstGeom prst="rect">
            <a:avLst/>
          </a:prstGeom>
        </p:spPr>
        <p:txBody>
          <a:bodyPr vert="horz" wrap="none" lIns="91440" tIns="45720" rIns="91440" bIns="45720" rtlCol="0" anchor="ctr">
            <a:normAutofit fontScale="60000"/>
          </a:bodyPr>
          <a:p>
            <a:pPr algn="r"/>
            <a:endParaRPr lang="en-US" sz="8800" dirty="0" smtClean="0">
              <a:solidFill>
                <a:srgbClr val="1B8EBA"/>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Modeling - Compare</a:t>
            </a:r>
            <a:endParaRPr lang="en-US"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2" name="Picture 1" descr="13"/>
          <p:cNvPicPr>
            <a:picLocks noChangeAspect="1"/>
          </p:cNvPicPr>
          <p:nvPr/>
        </p:nvPicPr>
        <p:blipFill>
          <a:blip r:embed="rId1"/>
          <a:stretch>
            <a:fillRect/>
          </a:stretch>
        </p:blipFill>
        <p:spPr>
          <a:xfrm>
            <a:off x="971550" y="1607185"/>
            <a:ext cx="9552305" cy="474472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Modeling - Conclusion</a:t>
            </a:r>
            <a:endParaRPr lang="en-US" dirty="0"/>
          </a:p>
        </p:txBody>
      </p:sp>
      <p:sp>
        <p:nvSpPr>
          <p:cNvPr id="6" name="Content Placeholder 5"/>
          <p:cNvSpPr>
            <a:spLocks noGrp="1"/>
          </p:cNvSpPr>
          <p:nvPr>
            <p:ph idx="1"/>
          </p:nvPr>
        </p:nvSpPr>
        <p:spPr>
          <a:xfrm>
            <a:off x="703580" y="1758315"/>
            <a:ext cx="5678805" cy="4351655"/>
          </a:xfrm>
        </p:spPr>
        <p:txBody>
          <a:bodyPr>
            <a:normAutofit/>
          </a:bodyPr>
          <a:lstStyle/>
          <a:p>
            <a:pPr lvl="0" fontAlgn="auto">
              <a:lnSpc>
                <a:spcPct val="150000"/>
              </a:lnSpc>
              <a:spcBef>
                <a:spcPts val="0"/>
              </a:spcBef>
            </a:pPr>
            <a:r>
              <a:rPr lang="en-US" sz="2000" dirty="0">
                <a:solidFill>
                  <a:srgbClr val="3154A4"/>
                </a:solidFill>
                <a:latin typeface="Domine" panose="02040503040403060204" pitchFamily="18" charset="0"/>
              </a:rPr>
              <a:t>Logistic Regression - best suited for the task</a:t>
            </a:r>
            <a:endParaRPr lang="en-US" sz="2000" dirty="0">
              <a:solidFill>
                <a:srgbClr val="3154A4"/>
              </a:solidFill>
              <a:latin typeface="Domine" panose="02040503040403060204" pitchFamily="18" charset="0"/>
            </a:endParaRPr>
          </a:p>
          <a:p>
            <a:pPr lvl="0" fontAlgn="auto">
              <a:lnSpc>
                <a:spcPct val="150000"/>
              </a:lnSpc>
              <a:spcBef>
                <a:spcPts val="0"/>
              </a:spcBef>
            </a:pPr>
            <a:r>
              <a:rPr lang="en-US" sz="2000" dirty="0">
                <a:solidFill>
                  <a:srgbClr val="3154A4"/>
                </a:solidFill>
                <a:latin typeface="Domine" panose="02040503040403060204" pitchFamily="18" charset="0"/>
              </a:rPr>
              <a:t>MLP did not perform as well because of data limitation</a:t>
            </a:r>
            <a:endParaRPr lang="en-US" sz="2000" dirty="0">
              <a:solidFill>
                <a:srgbClr val="3154A4"/>
              </a:solidFill>
              <a:latin typeface="Domine" panose="02040503040403060204" pitchFamily="18" charset="0"/>
            </a:endParaRPr>
          </a:p>
          <a:p>
            <a:pPr lvl="0" fontAlgn="auto">
              <a:lnSpc>
                <a:spcPct val="150000"/>
              </a:lnSpc>
              <a:spcBef>
                <a:spcPts val="0"/>
              </a:spcBef>
            </a:pPr>
            <a:r>
              <a:rPr lang="en-US" sz="2000" dirty="0">
                <a:solidFill>
                  <a:srgbClr val="3154A4"/>
                </a:solidFill>
                <a:latin typeface="Domine" panose="02040503040403060204" pitchFamily="18" charset="0"/>
              </a:rPr>
              <a:t>LSTM performed better than expected because of domain knowledge</a:t>
            </a:r>
            <a:endParaRPr lang="en-US" sz="2000" dirty="0">
              <a:solidFill>
                <a:srgbClr val="3154A4"/>
              </a:solidFill>
              <a:latin typeface="Domine" panose="02040503040403060204" pitchFamily="18" charset="0"/>
            </a:endParaRPr>
          </a:p>
          <a:p>
            <a:pPr lvl="0" fontAlgn="auto">
              <a:lnSpc>
                <a:spcPct val="150000"/>
              </a:lnSpc>
              <a:spcBef>
                <a:spcPts val="0"/>
              </a:spcBef>
            </a:pPr>
            <a:r>
              <a:rPr lang="en-US" sz="2000" dirty="0">
                <a:solidFill>
                  <a:srgbClr val="3154A4"/>
                </a:solidFill>
                <a:latin typeface="Domine" panose="02040503040403060204" pitchFamily="18" charset="0"/>
              </a:rPr>
              <a:t>Combining models did help</a:t>
            </a:r>
            <a:endParaRPr lang="en-US" sz="2000" dirty="0">
              <a:solidFill>
                <a:srgbClr val="3154A4"/>
              </a:solidFill>
              <a:latin typeface="Domine" panose="02040503040403060204" pitchFamily="18" charset="0"/>
            </a:endParaRPr>
          </a:p>
          <a:p>
            <a:pPr lvl="1" fontAlgn="auto">
              <a:lnSpc>
                <a:spcPct val="150000"/>
              </a:lnSpc>
              <a:spcBef>
                <a:spcPts val="0"/>
              </a:spcBef>
            </a:pPr>
            <a:r>
              <a:rPr lang="en-US" sz="1710" dirty="0">
                <a:solidFill>
                  <a:srgbClr val="3154A4"/>
                </a:solidFill>
                <a:latin typeface="Domine" panose="02040503040403060204" pitchFamily="18" charset="0"/>
              </a:rPr>
              <a:t>Stacking performed the best</a:t>
            </a:r>
            <a:endParaRPr lang="en-US" sz="1710" dirty="0">
              <a:solidFill>
                <a:srgbClr val="3154A4"/>
              </a:solidFill>
              <a:latin typeface="Domine" panose="02040503040403060204" pitchFamily="18" charset="0"/>
            </a:endParaRPr>
          </a:p>
          <a:p>
            <a:pPr lvl="1" fontAlgn="auto">
              <a:lnSpc>
                <a:spcPct val="150000"/>
              </a:lnSpc>
              <a:spcBef>
                <a:spcPts val="0"/>
              </a:spcBef>
            </a:pPr>
            <a:r>
              <a:rPr lang="en-US" sz="1710" dirty="0">
                <a:solidFill>
                  <a:srgbClr val="3154A4"/>
                </a:solidFill>
                <a:latin typeface="Domine" panose="02040503040403060204" pitchFamily="18" charset="0"/>
              </a:rPr>
              <a:t>Couldnt get model blending to work</a:t>
            </a:r>
            <a:endParaRPr lang="en-US" sz="1710" dirty="0">
              <a:solidFill>
                <a:srgbClr val="3154A4"/>
              </a:solidFill>
              <a:latin typeface="Domine" panose="02040503040403060204" pitchFamily="18" charset="0"/>
            </a:endParaRPr>
          </a:p>
          <a:p>
            <a:pPr lvl="0" fontAlgn="auto">
              <a:lnSpc>
                <a:spcPct val="150000"/>
              </a:lnSpc>
              <a:spcBef>
                <a:spcPts val="0"/>
              </a:spcBef>
            </a:pPr>
            <a:endParaRPr lang="en-US" sz="2000"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3" name="Picture 2" descr="giphy-downsized-large"/>
          <p:cNvPicPr>
            <a:picLocks noChangeAspect="1"/>
          </p:cNvPicPr>
          <p:nvPr/>
        </p:nvPicPr>
        <p:blipFill>
          <a:blip r:embed="rId1"/>
          <a:stretch>
            <a:fillRect/>
          </a:stretch>
        </p:blipFill>
        <p:spPr>
          <a:xfrm>
            <a:off x="6207125" y="1891665"/>
            <a:ext cx="4084955" cy="408495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71852" y="2956910"/>
            <a:ext cx="11310074" cy="1325563"/>
          </a:xfrm>
        </p:spPr>
        <p:txBody>
          <a:bodyPr/>
          <a:lstStyle/>
          <a:p>
            <a:r>
              <a:rPr lang="en-US" sz="3600" dirty="0"/>
              <a:t>Model Interpretation</a:t>
            </a:r>
            <a:endParaRPr lang="en-US" sz="3600"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Model Interpretation - Confusion Matrix</a:t>
            </a:r>
            <a:endParaRPr lang="en-US"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7" name="Picture 6" descr="a"/>
          <p:cNvPicPr>
            <a:picLocks noChangeAspect="1"/>
          </p:cNvPicPr>
          <p:nvPr/>
        </p:nvPicPr>
        <p:blipFill>
          <a:blip r:embed="rId1"/>
          <a:stretch>
            <a:fillRect/>
          </a:stretch>
        </p:blipFill>
        <p:spPr>
          <a:xfrm>
            <a:off x="769620" y="1840230"/>
            <a:ext cx="4787265" cy="4041140"/>
          </a:xfrm>
          <a:prstGeom prst="rect">
            <a:avLst/>
          </a:prstGeom>
        </p:spPr>
      </p:pic>
      <p:pic>
        <p:nvPicPr>
          <p:cNvPr id="8" name="Picture 7" descr="b"/>
          <p:cNvPicPr>
            <a:picLocks noChangeAspect="1"/>
          </p:cNvPicPr>
          <p:nvPr/>
        </p:nvPicPr>
        <p:blipFill>
          <a:blip r:embed="rId2"/>
          <a:stretch>
            <a:fillRect/>
          </a:stretch>
        </p:blipFill>
        <p:spPr>
          <a:xfrm>
            <a:off x="5887720" y="1840230"/>
            <a:ext cx="4787265" cy="404114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Model Interpretation - ROC Curve</a:t>
            </a:r>
            <a:endParaRPr lang="en-US"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2" name="Picture 1" descr="aa"/>
          <p:cNvPicPr>
            <a:picLocks noChangeAspect="1"/>
          </p:cNvPicPr>
          <p:nvPr/>
        </p:nvPicPr>
        <p:blipFill>
          <a:blip r:embed="rId1"/>
          <a:stretch>
            <a:fillRect/>
          </a:stretch>
        </p:blipFill>
        <p:spPr>
          <a:xfrm>
            <a:off x="855345" y="1866900"/>
            <a:ext cx="4712335" cy="3709670"/>
          </a:xfrm>
          <a:prstGeom prst="rect">
            <a:avLst/>
          </a:prstGeom>
        </p:spPr>
      </p:pic>
      <p:pic>
        <p:nvPicPr>
          <p:cNvPr id="3" name="Picture 2" descr="bb"/>
          <p:cNvPicPr>
            <a:picLocks noChangeAspect="1"/>
          </p:cNvPicPr>
          <p:nvPr/>
        </p:nvPicPr>
        <p:blipFill>
          <a:blip r:embed="rId2"/>
          <a:stretch>
            <a:fillRect/>
          </a:stretch>
        </p:blipFill>
        <p:spPr>
          <a:xfrm>
            <a:off x="5900420" y="1866900"/>
            <a:ext cx="4709795" cy="370776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Model Interpretation - Feature Importance</a:t>
            </a:r>
            <a:endParaRPr lang="en-US"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6" name="Picture 5" descr="aaa"/>
          <p:cNvPicPr>
            <a:picLocks noChangeAspect="1"/>
          </p:cNvPicPr>
          <p:nvPr/>
        </p:nvPicPr>
        <p:blipFill>
          <a:blip r:embed="rId1"/>
          <a:stretch>
            <a:fillRect/>
          </a:stretch>
        </p:blipFill>
        <p:spPr>
          <a:xfrm>
            <a:off x="3174365" y="1566545"/>
            <a:ext cx="7207250" cy="4848225"/>
          </a:xfrm>
          <a:prstGeom prst="rect">
            <a:avLst/>
          </a:prstGeom>
        </p:spPr>
      </p:pic>
      <p:sp>
        <p:nvSpPr>
          <p:cNvPr id="7" name="Content Placeholder 6"/>
          <p:cNvSpPr>
            <a:spLocks noGrp="1"/>
          </p:cNvSpPr>
          <p:nvPr>
            <p:ph idx="1"/>
          </p:nvPr>
        </p:nvSpPr>
        <p:spPr>
          <a:xfrm>
            <a:off x="382905" y="3061970"/>
            <a:ext cx="2670175" cy="1463040"/>
          </a:xfrm>
        </p:spPr>
        <p:txBody>
          <a:bodyPr>
            <a:normAutofit fontScale="90000"/>
          </a:bodyPr>
          <a:p>
            <a:pPr marL="0" lvl="0" indent="0" algn="ctr" fontAlgn="auto">
              <a:lnSpc>
                <a:spcPct val="150000"/>
              </a:lnSpc>
              <a:spcBef>
                <a:spcPts val="0"/>
              </a:spcBef>
              <a:buNone/>
            </a:pPr>
            <a:r>
              <a:rPr lang="en-US" sz="3200" b="1" dirty="0">
                <a:solidFill>
                  <a:srgbClr val="3154A4"/>
                </a:solidFill>
                <a:latin typeface="Domine" panose="02040503040403060204" pitchFamily="18" charset="0"/>
              </a:rPr>
              <a:t>Permutation </a:t>
            </a:r>
            <a:endParaRPr lang="en-US" sz="3200" b="1" dirty="0">
              <a:solidFill>
                <a:srgbClr val="3154A4"/>
              </a:solidFill>
              <a:latin typeface="Domine" panose="02040503040403060204" pitchFamily="18" charset="0"/>
            </a:endParaRPr>
          </a:p>
          <a:p>
            <a:pPr marL="0" lvl="0" indent="0" algn="ctr" fontAlgn="auto">
              <a:lnSpc>
                <a:spcPct val="150000"/>
              </a:lnSpc>
              <a:spcBef>
                <a:spcPts val="0"/>
              </a:spcBef>
              <a:buNone/>
            </a:pPr>
            <a:r>
              <a:rPr lang="en-US" sz="3200" b="1" dirty="0">
                <a:solidFill>
                  <a:srgbClr val="3154A4"/>
                </a:solidFill>
                <a:latin typeface="Domine" panose="02040503040403060204" pitchFamily="18" charset="0"/>
              </a:rPr>
              <a:t>Importance</a:t>
            </a:r>
            <a:endParaRPr lang="en-US" sz="3200" b="1" dirty="0">
              <a:solidFill>
                <a:srgbClr val="3154A4"/>
              </a:solidFill>
              <a:latin typeface="Domine" panose="02040503040403060204" pitchFamily="18" charset="0"/>
            </a:endParaRPr>
          </a:p>
        </p:txBody>
      </p:sp>
      <p:sp>
        <p:nvSpPr>
          <p:cNvPr id="8" name="Rounded Rectangle 7"/>
          <p:cNvSpPr/>
          <p:nvPr/>
        </p:nvSpPr>
        <p:spPr>
          <a:xfrm>
            <a:off x="4135755" y="2058035"/>
            <a:ext cx="5840730" cy="1397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Rounded Rectangle 8"/>
          <p:cNvSpPr/>
          <p:nvPr/>
        </p:nvSpPr>
        <p:spPr>
          <a:xfrm>
            <a:off x="4135755" y="2872105"/>
            <a:ext cx="3505835" cy="1397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71852" y="2956910"/>
            <a:ext cx="11310074" cy="1325563"/>
          </a:xfrm>
        </p:spPr>
        <p:txBody>
          <a:bodyPr/>
          <a:lstStyle/>
          <a:p>
            <a:r>
              <a:rPr lang="en-US" sz="3600" dirty="0"/>
              <a:t>Background &amp; Key Objective</a:t>
            </a:r>
            <a:endParaRPr lang="en-US" sz="3600"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Model Interpretation - Feature Importance</a:t>
            </a:r>
            <a:endParaRPr lang="en-US"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sp>
        <p:nvSpPr>
          <p:cNvPr id="7" name="Content Placeholder 6"/>
          <p:cNvSpPr>
            <a:spLocks noGrp="1"/>
          </p:cNvSpPr>
          <p:nvPr>
            <p:ph idx="1"/>
          </p:nvPr>
        </p:nvSpPr>
        <p:spPr>
          <a:xfrm>
            <a:off x="382905" y="3061970"/>
            <a:ext cx="2670175" cy="1463040"/>
          </a:xfrm>
        </p:spPr>
        <p:txBody>
          <a:bodyPr>
            <a:normAutofit fontScale="90000"/>
          </a:bodyPr>
          <a:p>
            <a:pPr marL="0" lvl="0" indent="0" algn="ctr" fontAlgn="auto">
              <a:lnSpc>
                <a:spcPct val="150000"/>
              </a:lnSpc>
              <a:spcBef>
                <a:spcPts val="0"/>
              </a:spcBef>
              <a:buNone/>
            </a:pPr>
            <a:r>
              <a:rPr lang="en-US" sz="3200" b="1" dirty="0">
                <a:solidFill>
                  <a:srgbClr val="3154A4"/>
                </a:solidFill>
                <a:latin typeface="Domine" panose="02040503040403060204" pitchFamily="18" charset="0"/>
              </a:rPr>
              <a:t>Permutation </a:t>
            </a:r>
            <a:endParaRPr lang="en-US" sz="3200" b="1" dirty="0">
              <a:solidFill>
                <a:srgbClr val="3154A4"/>
              </a:solidFill>
              <a:latin typeface="Domine" panose="02040503040403060204" pitchFamily="18" charset="0"/>
            </a:endParaRPr>
          </a:p>
          <a:p>
            <a:pPr marL="0" lvl="0" indent="0" algn="ctr" fontAlgn="auto">
              <a:lnSpc>
                <a:spcPct val="150000"/>
              </a:lnSpc>
              <a:spcBef>
                <a:spcPts val="0"/>
              </a:spcBef>
              <a:buNone/>
            </a:pPr>
            <a:r>
              <a:rPr lang="en-US" sz="3200" b="1" dirty="0">
                <a:solidFill>
                  <a:srgbClr val="3154A4"/>
                </a:solidFill>
                <a:latin typeface="Domine" panose="02040503040403060204" pitchFamily="18" charset="0"/>
              </a:rPr>
              <a:t>Importance</a:t>
            </a:r>
            <a:endParaRPr lang="en-US" sz="3200" b="1" dirty="0">
              <a:solidFill>
                <a:srgbClr val="3154A4"/>
              </a:solidFill>
              <a:latin typeface="Domine" panose="02040503040403060204" pitchFamily="18" charset="0"/>
            </a:endParaRPr>
          </a:p>
        </p:txBody>
      </p:sp>
      <p:pic>
        <p:nvPicPr>
          <p:cNvPr id="2" name="Picture 1" descr="bbb"/>
          <p:cNvPicPr>
            <a:picLocks noChangeAspect="1"/>
          </p:cNvPicPr>
          <p:nvPr/>
        </p:nvPicPr>
        <p:blipFill>
          <a:blip r:embed="rId1"/>
          <a:stretch>
            <a:fillRect/>
          </a:stretch>
        </p:blipFill>
        <p:spPr>
          <a:xfrm>
            <a:off x="3355340" y="1617345"/>
            <a:ext cx="7191375" cy="4832985"/>
          </a:xfrm>
          <a:prstGeom prst="rect">
            <a:avLst/>
          </a:prstGeom>
        </p:spPr>
      </p:pic>
      <p:sp>
        <p:nvSpPr>
          <p:cNvPr id="8" name="Rounded Rectangle 7"/>
          <p:cNvSpPr/>
          <p:nvPr/>
        </p:nvSpPr>
        <p:spPr>
          <a:xfrm>
            <a:off x="4319905" y="2225675"/>
            <a:ext cx="4675505" cy="10477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 name="Rounded Rectangle 2"/>
          <p:cNvSpPr/>
          <p:nvPr/>
        </p:nvSpPr>
        <p:spPr>
          <a:xfrm>
            <a:off x="4030345" y="2633345"/>
            <a:ext cx="3228340" cy="10477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Model Interpretation - Feature Importance</a:t>
            </a:r>
            <a:endParaRPr lang="en-US"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sp>
        <p:nvSpPr>
          <p:cNvPr id="9" name="Content Placeholder 8"/>
          <p:cNvSpPr>
            <a:spLocks noGrp="1"/>
          </p:cNvSpPr>
          <p:nvPr>
            <p:ph idx="1"/>
          </p:nvPr>
        </p:nvSpPr>
        <p:spPr>
          <a:xfrm>
            <a:off x="703580" y="1758315"/>
            <a:ext cx="5108575" cy="4351655"/>
          </a:xfrm>
        </p:spPr>
        <p:txBody>
          <a:bodyPr>
            <a:normAutofit/>
          </a:bodyPr>
          <a:p>
            <a:pPr lvl="0" fontAlgn="auto">
              <a:lnSpc>
                <a:spcPct val="150000"/>
              </a:lnSpc>
              <a:spcBef>
                <a:spcPts val="0"/>
              </a:spcBef>
            </a:pPr>
            <a:r>
              <a:rPr lang="en-US" sz="3200" dirty="0">
                <a:solidFill>
                  <a:srgbClr val="3154A4"/>
                </a:solidFill>
                <a:latin typeface="Domine" panose="02040503040403060204" pitchFamily="18" charset="0"/>
              </a:rPr>
              <a:t>Elite Monsters are important even early game!!!</a:t>
            </a:r>
            <a:endParaRPr lang="en-US" sz="3200" dirty="0">
              <a:solidFill>
                <a:srgbClr val="3154A4"/>
              </a:solidFill>
              <a:latin typeface="Domine" panose="02040503040403060204" pitchFamily="18" charset="0"/>
            </a:endParaRPr>
          </a:p>
          <a:p>
            <a:pPr lvl="0" fontAlgn="auto">
              <a:lnSpc>
                <a:spcPct val="150000"/>
              </a:lnSpc>
              <a:spcBef>
                <a:spcPts val="0"/>
              </a:spcBef>
            </a:pPr>
            <a:r>
              <a:rPr lang="en-US" sz="3200" dirty="0">
                <a:solidFill>
                  <a:srgbClr val="3154A4"/>
                </a:solidFill>
                <a:latin typeface="Domine" panose="02040503040403060204" pitchFamily="18" charset="0"/>
              </a:rPr>
              <a:t>Most importantly dragons!!!</a:t>
            </a:r>
            <a:endParaRPr lang="en-US" sz="3200" dirty="0">
              <a:solidFill>
                <a:srgbClr val="3154A4"/>
              </a:solidFill>
              <a:latin typeface="Domine" panose="02040503040403060204" pitchFamily="18" charset="0"/>
            </a:endParaRPr>
          </a:p>
        </p:txBody>
      </p:sp>
      <p:pic>
        <p:nvPicPr>
          <p:cNvPr id="10" name="Picture 9" descr="worldselderdragon"/>
          <p:cNvPicPr>
            <a:picLocks noChangeAspect="1"/>
          </p:cNvPicPr>
          <p:nvPr/>
        </p:nvPicPr>
        <p:blipFill>
          <a:blip r:embed="rId1"/>
          <a:stretch>
            <a:fillRect/>
          </a:stretch>
        </p:blipFill>
        <p:spPr>
          <a:xfrm>
            <a:off x="5589905" y="2404745"/>
            <a:ext cx="4984750" cy="280416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71852" y="2956910"/>
            <a:ext cx="11310074" cy="1325563"/>
          </a:xfrm>
        </p:spPr>
        <p:txBody>
          <a:bodyPr/>
          <a:lstStyle/>
          <a:p>
            <a:r>
              <a:rPr lang="en-US" sz="3600" dirty="0"/>
              <a:t>Deployment</a:t>
            </a:r>
            <a:endParaRPr lang="en-US" sz="3600"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Deployment</a:t>
            </a:r>
            <a:endParaRPr lang="en-US" dirty="0"/>
          </a:p>
        </p:txBody>
      </p:sp>
      <p:sp>
        <p:nvSpPr>
          <p:cNvPr id="6" name="Content Placeholder 5"/>
          <p:cNvSpPr>
            <a:spLocks noGrp="1"/>
          </p:cNvSpPr>
          <p:nvPr>
            <p:ph idx="1"/>
          </p:nvPr>
        </p:nvSpPr>
        <p:spPr>
          <a:xfrm>
            <a:off x="703580" y="1758315"/>
            <a:ext cx="9778365" cy="4351655"/>
          </a:xfrm>
        </p:spPr>
        <p:txBody>
          <a:bodyPr>
            <a:normAutofit lnSpcReduction="10000"/>
          </a:bodyPr>
          <a:lstStyle/>
          <a:p>
            <a:pPr marL="0" lvl="0" indent="0" fontAlgn="auto">
              <a:lnSpc>
                <a:spcPct val="150000"/>
              </a:lnSpc>
              <a:spcBef>
                <a:spcPts val="0"/>
              </a:spcBef>
              <a:buNone/>
            </a:pPr>
            <a:r>
              <a:rPr lang="en-US" sz="3200" b="1" dirty="0">
                <a:solidFill>
                  <a:srgbClr val="3154A4"/>
                </a:solidFill>
                <a:latin typeface="Domine" panose="02040503040403060204" pitchFamily="18" charset="0"/>
              </a:rPr>
              <a:t>I can:</a:t>
            </a:r>
            <a:endParaRPr lang="en-US" sz="3200" b="1" dirty="0">
              <a:solidFill>
                <a:srgbClr val="3154A4"/>
              </a:solidFill>
              <a:latin typeface="Domine" panose="02040503040403060204" pitchFamily="18" charset="0"/>
            </a:endParaRPr>
          </a:p>
          <a:p>
            <a:pPr marL="0" lvl="0" indent="0" fontAlgn="auto">
              <a:lnSpc>
                <a:spcPct val="150000"/>
              </a:lnSpc>
              <a:spcBef>
                <a:spcPts val="0"/>
              </a:spcBef>
              <a:buNone/>
            </a:pPr>
            <a:r>
              <a:rPr lang="en-US" dirty="0">
                <a:solidFill>
                  <a:srgbClr val="3154A4"/>
                </a:solidFill>
                <a:latin typeface="Domine" panose="02040503040403060204" pitchFamily="18" charset="0"/>
              </a:rPr>
              <a:t>Using the LSTM model, predict winning chances of a team when the game is going.</a:t>
            </a: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3" name="Picture 2" descr="WP_for_Worlds_2022_Game_5_GF_transparent"/>
          <p:cNvPicPr>
            <a:picLocks noChangeAspect="1"/>
          </p:cNvPicPr>
          <p:nvPr/>
        </p:nvPicPr>
        <p:blipFill>
          <a:blip r:embed="rId1"/>
          <a:stretch>
            <a:fillRect/>
          </a:stretch>
        </p:blipFill>
        <p:spPr>
          <a:xfrm>
            <a:off x="1193800" y="4010025"/>
            <a:ext cx="8481695" cy="198945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Deployment</a:t>
            </a:r>
            <a:endParaRPr lang="en-US" dirty="0"/>
          </a:p>
        </p:txBody>
      </p:sp>
      <p:sp>
        <p:nvSpPr>
          <p:cNvPr id="6" name="Content Placeholder 5"/>
          <p:cNvSpPr>
            <a:spLocks noGrp="1"/>
          </p:cNvSpPr>
          <p:nvPr>
            <p:ph idx="1"/>
          </p:nvPr>
        </p:nvSpPr>
        <p:spPr>
          <a:xfrm>
            <a:off x="703580" y="1758315"/>
            <a:ext cx="4883785" cy="4351655"/>
          </a:xfrm>
        </p:spPr>
        <p:txBody>
          <a:bodyPr>
            <a:normAutofit lnSpcReduction="10000"/>
          </a:bodyPr>
          <a:lstStyle/>
          <a:p>
            <a:pPr marL="0" lvl="0" indent="0" fontAlgn="auto">
              <a:lnSpc>
                <a:spcPct val="150000"/>
              </a:lnSpc>
              <a:spcBef>
                <a:spcPts val="0"/>
              </a:spcBef>
              <a:buNone/>
            </a:pPr>
            <a:r>
              <a:rPr lang="en-US" sz="3200" b="1" dirty="0">
                <a:solidFill>
                  <a:srgbClr val="3154A4"/>
                </a:solidFill>
                <a:latin typeface="Domine" panose="02040503040403060204" pitchFamily="18" charset="0"/>
              </a:rPr>
              <a:t>With more data,</a:t>
            </a:r>
            <a:endParaRPr lang="en-US" sz="3200" b="1" dirty="0">
              <a:solidFill>
                <a:srgbClr val="3154A4"/>
              </a:solidFill>
              <a:latin typeface="Domine" panose="02040503040403060204" pitchFamily="18" charset="0"/>
            </a:endParaRPr>
          </a:p>
          <a:p>
            <a:pPr marL="0" lvl="0" indent="0" fontAlgn="auto">
              <a:lnSpc>
                <a:spcPct val="150000"/>
              </a:lnSpc>
              <a:spcBef>
                <a:spcPts val="0"/>
              </a:spcBef>
              <a:buNone/>
            </a:pPr>
            <a:r>
              <a:rPr lang="en-US" sz="3200" b="1" dirty="0">
                <a:solidFill>
                  <a:srgbClr val="3154A4"/>
                </a:solidFill>
                <a:latin typeface="Domine" panose="02040503040403060204" pitchFamily="18" charset="0"/>
              </a:rPr>
              <a:t>Potentially:</a:t>
            </a:r>
            <a:endParaRPr lang="en-US" sz="3200" b="1" dirty="0">
              <a:solidFill>
                <a:srgbClr val="3154A4"/>
              </a:solidFill>
              <a:latin typeface="Domine" panose="02040503040403060204" pitchFamily="18" charset="0"/>
            </a:endParaRPr>
          </a:p>
          <a:p>
            <a:pPr marL="0" lvl="0" indent="0" fontAlgn="auto">
              <a:lnSpc>
                <a:spcPct val="150000"/>
              </a:lnSpc>
              <a:spcBef>
                <a:spcPts val="0"/>
              </a:spcBef>
              <a:buNone/>
            </a:pPr>
            <a:r>
              <a:rPr lang="en-US" dirty="0">
                <a:solidFill>
                  <a:srgbClr val="3154A4"/>
                </a:solidFill>
                <a:latin typeface="Domine" panose="02040503040403060204" pitchFamily="18" charset="0"/>
              </a:rPr>
              <a:t>With the help of generative AI, and more data, generate in game real time feedback for players.</a:t>
            </a: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2" name="Picture 1" descr="Screenshot 2023-12-07 at 12.57.29 AM"/>
          <p:cNvPicPr>
            <a:picLocks noChangeAspect="1"/>
          </p:cNvPicPr>
          <p:nvPr/>
        </p:nvPicPr>
        <p:blipFill>
          <a:blip r:embed="rId1"/>
          <a:stretch>
            <a:fillRect/>
          </a:stretch>
        </p:blipFill>
        <p:spPr>
          <a:xfrm>
            <a:off x="5741670" y="2361565"/>
            <a:ext cx="5266055" cy="290068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Deployment</a:t>
            </a:r>
            <a:endParaRPr lang="en-US" dirty="0"/>
          </a:p>
        </p:txBody>
      </p:sp>
      <p:sp>
        <p:nvSpPr>
          <p:cNvPr id="6" name="Content Placeholder 5"/>
          <p:cNvSpPr>
            <a:spLocks noGrp="1"/>
          </p:cNvSpPr>
          <p:nvPr>
            <p:ph idx="1"/>
          </p:nvPr>
        </p:nvSpPr>
        <p:spPr>
          <a:xfrm>
            <a:off x="703580" y="1758315"/>
            <a:ext cx="4166870" cy="4351655"/>
          </a:xfrm>
        </p:spPr>
        <p:txBody>
          <a:bodyPr>
            <a:normAutofit lnSpcReduction="10000"/>
          </a:bodyPr>
          <a:lstStyle/>
          <a:p>
            <a:pPr marL="0" lvl="0" indent="0" fontAlgn="auto">
              <a:lnSpc>
                <a:spcPct val="150000"/>
              </a:lnSpc>
              <a:spcBef>
                <a:spcPts val="0"/>
              </a:spcBef>
              <a:buNone/>
            </a:pPr>
            <a:r>
              <a:rPr lang="en-US" sz="3200" b="1" dirty="0">
                <a:solidFill>
                  <a:srgbClr val="3154A4"/>
                </a:solidFill>
                <a:latin typeface="Domine" panose="02040503040403060204" pitchFamily="18" charset="0"/>
              </a:rPr>
              <a:t>I could even:</a:t>
            </a:r>
            <a:endParaRPr lang="en-US" sz="3200" b="1" dirty="0">
              <a:solidFill>
                <a:srgbClr val="3154A4"/>
              </a:solidFill>
              <a:latin typeface="Domine" panose="02040503040403060204" pitchFamily="18" charset="0"/>
            </a:endParaRPr>
          </a:p>
          <a:p>
            <a:pPr marL="0" lvl="0" indent="0" fontAlgn="auto">
              <a:lnSpc>
                <a:spcPct val="150000"/>
              </a:lnSpc>
              <a:spcBef>
                <a:spcPts val="0"/>
              </a:spcBef>
              <a:buNone/>
            </a:pPr>
            <a:r>
              <a:rPr lang="en-US" dirty="0">
                <a:solidFill>
                  <a:srgbClr val="3154A4"/>
                </a:solidFill>
                <a:latin typeface="Domine" panose="02040503040403060204" pitchFamily="18" charset="0"/>
              </a:rPr>
              <a:t>Build live commentary assistance tool for E-Sports live commentary as the game goes.</a:t>
            </a: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3" name="Picture 2" descr="ngk5j4qurm291"/>
          <p:cNvPicPr>
            <a:picLocks noChangeAspect="1"/>
          </p:cNvPicPr>
          <p:nvPr/>
        </p:nvPicPr>
        <p:blipFill>
          <a:blip r:embed="rId1"/>
          <a:stretch>
            <a:fillRect/>
          </a:stretch>
        </p:blipFill>
        <p:spPr>
          <a:xfrm>
            <a:off x="4743450" y="2113915"/>
            <a:ext cx="6153150" cy="348615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Thank You!</a:t>
            </a:r>
            <a:endParaRPr lang="en-US"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7" name="Picture 6" descr="Jin"/>
          <p:cNvPicPr>
            <a:picLocks noChangeAspect="1"/>
          </p:cNvPicPr>
          <p:nvPr/>
        </p:nvPicPr>
        <p:blipFill>
          <a:blip r:embed="rId1"/>
          <a:stretch>
            <a:fillRect/>
          </a:stretch>
        </p:blipFill>
        <p:spPr>
          <a:xfrm>
            <a:off x="1428115" y="1631950"/>
            <a:ext cx="8639810" cy="485965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Background</a:t>
            </a:r>
            <a:endParaRPr lang="en-US" dirty="0"/>
          </a:p>
        </p:txBody>
      </p:sp>
      <p:sp>
        <p:nvSpPr>
          <p:cNvPr id="6" name="Content Placeholder 5"/>
          <p:cNvSpPr>
            <a:spLocks noGrp="1"/>
          </p:cNvSpPr>
          <p:nvPr>
            <p:ph idx="1"/>
          </p:nvPr>
        </p:nvSpPr>
        <p:spPr>
          <a:xfrm>
            <a:off x="703580" y="1758315"/>
            <a:ext cx="5071745" cy="4351655"/>
          </a:xfrm>
        </p:spPr>
        <p:txBody>
          <a:bodyPr>
            <a:normAutofit fontScale="70000"/>
          </a:bodyPr>
          <a:lstStyle/>
          <a:p>
            <a:pPr marL="0" lvl="0" indent="0" fontAlgn="auto">
              <a:lnSpc>
                <a:spcPct val="150000"/>
              </a:lnSpc>
              <a:spcBef>
                <a:spcPts val="0"/>
              </a:spcBef>
              <a:buNone/>
            </a:pPr>
            <a:r>
              <a:rPr lang="en-US" dirty="0">
                <a:solidFill>
                  <a:srgbClr val="3154A4"/>
                </a:solidFill>
                <a:latin typeface="Domine" panose="02040503040403060204" pitchFamily="18" charset="0"/>
              </a:rPr>
              <a:t>League of Legends" (LoL) is a popular multiplayer online battle arena (MOBA) game developed and published by Riot Games. First released in 2009, it has since become one of the most played and widely recognized games in the world, particularly known for its competitive E-Sports scene.</a:t>
            </a: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7" name="Picture 6" descr="LOL inmage"/>
          <p:cNvPicPr>
            <a:picLocks noChangeAspect="1"/>
          </p:cNvPicPr>
          <p:nvPr/>
        </p:nvPicPr>
        <p:blipFill>
          <a:blip r:embed="rId1"/>
          <a:stretch>
            <a:fillRect/>
          </a:stretch>
        </p:blipFill>
        <p:spPr>
          <a:xfrm>
            <a:off x="5709285" y="2371090"/>
            <a:ext cx="5126355" cy="288226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Key Objective</a:t>
            </a:r>
            <a:endParaRPr lang="en-US" dirty="0"/>
          </a:p>
        </p:txBody>
      </p:sp>
      <p:sp>
        <p:nvSpPr>
          <p:cNvPr id="6" name="Content Placeholder 5"/>
          <p:cNvSpPr>
            <a:spLocks noGrp="1"/>
          </p:cNvSpPr>
          <p:nvPr>
            <p:ph idx="1"/>
          </p:nvPr>
        </p:nvSpPr>
        <p:spPr>
          <a:xfrm>
            <a:off x="703580" y="1758315"/>
            <a:ext cx="4883785" cy="4351655"/>
          </a:xfrm>
        </p:spPr>
        <p:txBody>
          <a:bodyPr>
            <a:normAutofit fontScale="80000"/>
          </a:bodyPr>
          <a:lstStyle/>
          <a:p>
            <a:pPr marL="0" lvl="0" indent="0" fontAlgn="auto">
              <a:lnSpc>
                <a:spcPct val="150000"/>
              </a:lnSpc>
              <a:spcBef>
                <a:spcPts val="0"/>
              </a:spcBef>
              <a:buNone/>
            </a:pPr>
            <a:r>
              <a:rPr lang="en-US" dirty="0">
                <a:solidFill>
                  <a:srgbClr val="3154A4"/>
                </a:solidFill>
                <a:latin typeface="Domine" panose="02040503040403060204" pitchFamily="18" charset="0"/>
              </a:rPr>
              <a:t>Use deep learning methods to build models that can predict winning chances for ranked players using in game stats as the game goes on. Furthermore, we can use results of the model to generate insights for players to improve their winning chances.</a:t>
            </a: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2" name="Picture 1" descr="1111"/>
          <p:cNvPicPr>
            <a:picLocks noChangeAspect="1"/>
          </p:cNvPicPr>
          <p:nvPr/>
        </p:nvPicPr>
        <p:blipFill>
          <a:blip r:embed="rId1"/>
          <a:stretch>
            <a:fillRect/>
          </a:stretch>
        </p:blipFill>
        <p:spPr>
          <a:xfrm>
            <a:off x="5907405" y="2021205"/>
            <a:ext cx="4566920" cy="38252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71852" y="2956910"/>
            <a:ext cx="11310074" cy="1325563"/>
          </a:xfrm>
        </p:spPr>
        <p:txBody>
          <a:bodyPr/>
          <a:lstStyle/>
          <a:p>
            <a:r>
              <a:rPr lang="en-US" sz="3600" dirty="0"/>
              <a:t>Data Understanding</a:t>
            </a:r>
            <a:endParaRPr lang="en-US" sz="3600" dirty="0"/>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Understanding</a:t>
            </a:r>
            <a:endParaRPr lang="en-US" dirty="0"/>
          </a:p>
        </p:txBody>
      </p:sp>
      <p:sp>
        <p:nvSpPr>
          <p:cNvPr id="6" name="Content Placeholder 5"/>
          <p:cNvSpPr>
            <a:spLocks noGrp="1"/>
          </p:cNvSpPr>
          <p:nvPr>
            <p:ph idx="1"/>
          </p:nvPr>
        </p:nvSpPr>
        <p:spPr>
          <a:xfrm>
            <a:off x="703580" y="1758315"/>
            <a:ext cx="4883785" cy="4351655"/>
          </a:xfrm>
        </p:spPr>
        <p:txBody>
          <a:bodyPr>
            <a:normAutofit lnSpcReduction="10000"/>
          </a:bodyPr>
          <a:lstStyle/>
          <a:p>
            <a:pPr lvl="0" fontAlgn="auto">
              <a:lnSpc>
                <a:spcPct val="150000"/>
              </a:lnSpc>
              <a:spcBef>
                <a:spcPts val="0"/>
              </a:spcBef>
            </a:pPr>
            <a:r>
              <a:rPr lang="en-US" dirty="0">
                <a:solidFill>
                  <a:srgbClr val="3154A4"/>
                </a:solidFill>
                <a:latin typeface="Domine" panose="02040503040403060204" pitchFamily="18" charset="0"/>
              </a:rPr>
              <a:t>Kaggle data</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9879 ranked games (Diamond 1 - Master)</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40 columns</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At 10 minute mark</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No missing values</a:t>
            </a:r>
            <a:endParaRPr lang="en-US" dirty="0">
              <a:solidFill>
                <a:srgbClr val="3154A4"/>
              </a:solidFill>
              <a:latin typeface="Domine" panose="02040503040403060204" pitchFamily="18" charset="0"/>
            </a:endParaRPr>
          </a:p>
          <a:p>
            <a:pPr lvl="0" fontAlgn="auto">
              <a:lnSpc>
                <a:spcPct val="150000"/>
              </a:lnSpc>
              <a:spcBef>
                <a:spcPts val="0"/>
              </a:spcBef>
            </a:pPr>
            <a:r>
              <a:rPr lang="en-US" dirty="0">
                <a:solidFill>
                  <a:srgbClr val="3154A4"/>
                </a:solidFill>
                <a:latin typeface="Domine" panose="02040503040403060204" pitchFamily="18" charset="0"/>
              </a:rPr>
              <a:t>Target (y): blueWins</a:t>
            </a:r>
            <a:endParaRPr lang="en-US" dirty="0">
              <a:solidFill>
                <a:srgbClr val="3154A4"/>
              </a:solidFill>
              <a:latin typeface="Domine" panose="02040503040403060204" pitchFamily="18" charset="0"/>
            </a:endParaRPr>
          </a:p>
          <a:p>
            <a:pPr lvl="0" fontAlgn="auto">
              <a:lnSpc>
                <a:spcPct val="150000"/>
              </a:lnSpc>
              <a:spcBef>
                <a:spcPts val="0"/>
              </a:spcBef>
            </a:pPr>
            <a:endParaRPr lang="en-US"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2" name="Picture 1" descr="league-of-legends-rankup"/>
          <p:cNvPicPr>
            <a:picLocks noChangeAspect="1"/>
          </p:cNvPicPr>
          <p:nvPr/>
        </p:nvPicPr>
        <p:blipFill>
          <a:blip r:embed="rId1"/>
          <a:stretch>
            <a:fillRect/>
          </a:stretch>
        </p:blipFill>
        <p:spPr>
          <a:xfrm>
            <a:off x="5125720" y="2301240"/>
            <a:ext cx="5484495" cy="308546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Understanding - EDA</a:t>
            </a:r>
            <a:endParaRPr lang="en-US" dirty="0"/>
          </a:p>
        </p:txBody>
      </p:sp>
      <p:sp>
        <p:nvSpPr>
          <p:cNvPr id="6" name="Content Placeholder 5"/>
          <p:cNvSpPr>
            <a:spLocks noGrp="1"/>
          </p:cNvSpPr>
          <p:nvPr>
            <p:ph idx="1"/>
          </p:nvPr>
        </p:nvSpPr>
        <p:spPr>
          <a:xfrm>
            <a:off x="3246755" y="1315085"/>
            <a:ext cx="4883785" cy="996315"/>
          </a:xfrm>
        </p:spPr>
        <p:txBody>
          <a:bodyPr>
            <a:normAutofit/>
          </a:bodyPr>
          <a:lstStyle/>
          <a:p>
            <a:pPr marL="0" lvl="0" indent="0" algn="ctr" fontAlgn="auto">
              <a:lnSpc>
                <a:spcPct val="150000"/>
              </a:lnSpc>
              <a:spcBef>
                <a:spcPts val="0"/>
              </a:spcBef>
              <a:buNone/>
            </a:pPr>
            <a:r>
              <a:rPr lang="en-US" sz="3200" b="1" dirty="0">
                <a:solidFill>
                  <a:srgbClr val="3154A4"/>
                </a:solidFill>
                <a:latin typeface="Domine" panose="02040503040403060204" pitchFamily="18" charset="0"/>
              </a:rPr>
              <a:t>Win/Lose</a:t>
            </a:r>
            <a:endParaRPr lang="en-US" sz="3200" b="1"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3" name="Picture 2" descr="victory-lol"/>
          <p:cNvPicPr>
            <a:picLocks noChangeAspect="1"/>
          </p:cNvPicPr>
          <p:nvPr/>
        </p:nvPicPr>
        <p:blipFill>
          <a:blip r:embed="rId1"/>
          <a:stretch>
            <a:fillRect/>
          </a:stretch>
        </p:blipFill>
        <p:spPr>
          <a:xfrm>
            <a:off x="703580" y="2814320"/>
            <a:ext cx="4345940" cy="2444750"/>
          </a:xfrm>
          <a:prstGeom prst="rect">
            <a:avLst/>
          </a:prstGeom>
        </p:spPr>
      </p:pic>
      <p:pic>
        <p:nvPicPr>
          <p:cNvPr id="7" name="Picture 6" descr="Screenshot 2023-12-07 at 12.12.08 AM"/>
          <p:cNvPicPr>
            <a:picLocks noChangeAspect="1"/>
          </p:cNvPicPr>
          <p:nvPr/>
        </p:nvPicPr>
        <p:blipFill>
          <a:blip r:embed="rId2"/>
          <a:stretch>
            <a:fillRect/>
          </a:stretch>
        </p:blipFill>
        <p:spPr>
          <a:xfrm>
            <a:off x="5407025" y="2311400"/>
            <a:ext cx="5311140" cy="35179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Understanding - EDA</a:t>
            </a:r>
            <a:endParaRPr lang="en-US" dirty="0"/>
          </a:p>
        </p:txBody>
      </p:sp>
      <p:sp>
        <p:nvSpPr>
          <p:cNvPr id="6" name="Content Placeholder 5"/>
          <p:cNvSpPr>
            <a:spLocks noGrp="1"/>
          </p:cNvSpPr>
          <p:nvPr>
            <p:ph idx="1"/>
          </p:nvPr>
        </p:nvSpPr>
        <p:spPr>
          <a:xfrm>
            <a:off x="3246755" y="1315085"/>
            <a:ext cx="4883785" cy="996315"/>
          </a:xfrm>
        </p:spPr>
        <p:txBody>
          <a:bodyPr>
            <a:normAutofit/>
          </a:bodyPr>
          <a:lstStyle/>
          <a:p>
            <a:pPr marL="0" lvl="0" indent="0" algn="ctr" fontAlgn="auto">
              <a:lnSpc>
                <a:spcPct val="150000"/>
              </a:lnSpc>
              <a:spcBef>
                <a:spcPts val="0"/>
              </a:spcBef>
              <a:buNone/>
            </a:pPr>
            <a:r>
              <a:rPr lang="en-US" sz="3200" b="1" dirty="0">
                <a:solidFill>
                  <a:srgbClr val="3154A4"/>
                </a:solidFill>
                <a:latin typeface="Domine" panose="02040503040403060204" pitchFamily="18" charset="0"/>
              </a:rPr>
              <a:t>First Blood</a:t>
            </a:r>
            <a:endParaRPr lang="en-US" sz="3200" b="1" dirty="0">
              <a:solidFill>
                <a:srgbClr val="3154A4"/>
              </a:solidFill>
              <a:latin typeface="Domine" panose="02040503040403060204" pitchFamily="18" charset="0"/>
            </a:endParaRPr>
          </a:p>
        </p:txBody>
      </p:sp>
      <p:sp>
        <p:nvSpPr>
          <p:cNvPr id="4" name="Slide Number Placeholder 3"/>
          <p:cNvSpPr txBox="1"/>
          <p:nvPr/>
        </p:nvSpPr>
        <p:spPr>
          <a:xfrm>
            <a:off x="530676" y="6176963"/>
            <a:ext cx="440561"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3DD706-252C-A14A-8D07-E25E951FF1E1}" type="slidenum">
              <a:rPr lang="en-US" sz="1400" smtClean="0">
                <a:latin typeface="Arial" panose="020B0604020202020204" pitchFamily="34" charset="0"/>
                <a:cs typeface="Arial" panose="020B0604020202020204" pitchFamily="34" charset="0"/>
              </a:rPr>
            </a:fld>
            <a:endParaRPr lang="en-US" sz="1400" dirty="0">
              <a:latin typeface="Arial" panose="020B0604020202020204" pitchFamily="34" charset="0"/>
              <a:cs typeface="Arial" panose="020B0604020202020204" pitchFamily="34" charset="0"/>
            </a:endParaRPr>
          </a:p>
        </p:txBody>
      </p:sp>
      <p:pic>
        <p:nvPicPr>
          <p:cNvPr id="2" name="Picture 1" descr="Screenshot 2023-12-07 at 12.13.30 AM"/>
          <p:cNvPicPr>
            <a:picLocks noChangeAspect="1"/>
          </p:cNvPicPr>
          <p:nvPr/>
        </p:nvPicPr>
        <p:blipFill>
          <a:blip r:embed="rId1"/>
          <a:stretch>
            <a:fillRect/>
          </a:stretch>
        </p:blipFill>
        <p:spPr>
          <a:xfrm>
            <a:off x="5742305" y="2564765"/>
            <a:ext cx="4737100" cy="3107690"/>
          </a:xfrm>
          <a:prstGeom prst="rect">
            <a:avLst/>
          </a:prstGeom>
        </p:spPr>
      </p:pic>
      <p:pic>
        <p:nvPicPr>
          <p:cNvPr id="8" name="Picture 7" descr="first-blood"/>
          <p:cNvPicPr>
            <a:picLocks noChangeAspect="1"/>
          </p:cNvPicPr>
          <p:nvPr/>
        </p:nvPicPr>
        <p:blipFill>
          <a:blip r:embed="rId2"/>
          <a:stretch>
            <a:fillRect/>
          </a:stretch>
        </p:blipFill>
        <p:spPr>
          <a:xfrm>
            <a:off x="971550" y="2884805"/>
            <a:ext cx="4203065" cy="2363470"/>
          </a:xfrm>
          <a:prstGeom prst="rect">
            <a:avLst/>
          </a:prstGeom>
        </p:spPr>
      </p:pic>
    </p:spTree>
  </p:cSld>
  <p:clrMapOvr>
    <a:masterClrMapping/>
  </p:clrMapOvr>
</p:sld>
</file>

<file path=ppt/theme/theme1.xml><?xml version="1.0" encoding="utf-8"?>
<a:theme xmlns:a="http://schemas.openxmlformats.org/drawingml/2006/main" name="Office Theme">
  <a:themeElements>
    <a:clrScheme name="Duke Custom 1">
      <a:dk1>
        <a:srgbClr val="000000"/>
      </a:dk1>
      <a:lt1>
        <a:srgbClr val="FFFFFF"/>
      </a:lt1>
      <a:dk2>
        <a:srgbClr val="44546A"/>
      </a:dk2>
      <a:lt2>
        <a:srgbClr val="E7E6E6"/>
      </a:lt2>
      <a:accent1>
        <a:srgbClr val="3154A4"/>
      </a:accent1>
      <a:accent2>
        <a:srgbClr val="FE495B"/>
      </a:accent2>
      <a:accent3>
        <a:srgbClr val="D2CCC1"/>
      </a:accent3>
      <a:accent4>
        <a:srgbClr val="009ADD"/>
      </a:accent4>
      <a:accent5>
        <a:srgbClr val="6AA2B8"/>
      </a:accent5>
      <a:accent6>
        <a:srgbClr val="978B82"/>
      </a:accent6>
      <a:hlink>
        <a:srgbClr val="0563C1"/>
      </a:hlink>
      <a:folHlink>
        <a:srgbClr val="954F72"/>
      </a:folHlink>
    </a:clrScheme>
    <a:fontScheme name="Georgia">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r">
          <a:defRPr sz="8800" dirty="0" smtClean="0">
            <a:solidFill>
              <a:srgbClr val="1B8EBA"/>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2950</Words>
  <Application>WPS Writer</Application>
  <PresentationFormat>Widescreen</PresentationFormat>
  <Paragraphs>243</Paragraphs>
  <Slides>36</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36</vt:i4>
      </vt:variant>
    </vt:vector>
  </HeadingPairs>
  <TitlesOfParts>
    <vt:vector size="51" baseType="lpstr">
      <vt:lpstr>Arial</vt:lpstr>
      <vt:lpstr>宋体</vt:lpstr>
      <vt:lpstr>Wingdings</vt:lpstr>
      <vt:lpstr>Arial</vt:lpstr>
      <vt:lpstr>Georgia</vt:lpstr>
      <vt:lpstr>Domine</vt:lpstr>
      <vt:lpstr>苹方-简</vt:lpstr>
      <vt:lpstr>微软雅黑</vt:lpstr>
      <vt:lpstr>汉仪旗黑</vt:lpstr>
      <vt:lpstr>宋体</vt:lpstr>
      <vt:lpstr>Arial Unicode MS</vt:lpstr>
      <vt:lpstr>Calibri</vt:lpstr>
      <vt:lpstr>Helvetica Neue</vt:lpstr>
      <vt:lpstr>汉仪书宋二KW</vt:lpstr>
      <vt:lpstr>Office Theme</vt:lpstr>
      <vt:lpstr>League of Legends Win Analysis</vt:lpstr>
      <vt:lpstr>Contents</vt:lpstr>
      <vt:lpstr>Background &amp; Key Objective</vt:lpstr>
      <vt:lpstr>Background</vt:lpstr>
      <vt:lpstr>Key Objective</vt:lpstr>
      <vt:lpstr>Data Understanding</vt:lpstr>
      <vt:lpstr>Data Understanding</vt:lpstr>
      <vt:lpstr>Data Understanding - EDA</vt:lpstr>
      <vt:lpstr>Data Understanding - EDA</vt:lpstr>
      <vt:lpstr>Data Understanding - EDA</vt:lpstr>
      <vt:lpstr>Data Understanding - EDA</vt:lpstr>
      <vt:lpstr>Data Understanding - EDA</vt:lpstr>
      <vt:lpstr>Data Understanding - EDA</vt:lpstr>
      <vt:lpstr>Data Understanding - EDA</vt:lpstr>
      <vt:lpstr>Data Understanding</vt:lpstr>
      <vt:lpstr>Data Preparation </vt:lpstr>
      <vt:lpstr>Data Preparation</vt:lpstr>
      <vt:lpstr>Data Preparation</vt:lpstr>
      <vt:lpstr>Modeling</vt:lpstr>
      <vt:lpstr>Modeling - Benchmark</vt:lpstr>
      <vt:lpstr>Modeling - MLP Model</vt:lpstr>
      <vt:lpstr>Modeling - LSTM Model</vt:lpstr>
      <vt:lpstr>Modeling - Combining Models</vt:lpstr>
      <vt:lpstr>Modeling - Compare</vt:lpstr>
      <vt:lpstr>Modeling - Conclusion</vt:lpstr>
      <vt:lpstr>Model Interpretation</vt:lpstr>
      <vt:lpstr>Model Interpretation - Confusion Matrix</vt:lpstr>
      <vt:lpstr>Model Interpretation - ROC Curve</vt:lpstr>
      <vt:lpstr>Model Interpretation - Feature Importance</vt:lpstr>
      <vt:lpstr>Model Interpretation - Feature Importance</vt:lpstr>
      <vt:lpstr>Model Interpretation - Feature Importance</vt:lpstr>
      <vt:lpstr>Deployment</vt:lpstr>
      <vt:lpstr>Deployment</vt:lpstr>
      <vt:lpstr>Deployment</vt:lpstr>
      <vt:lpstr>Deployment</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Keith Gruen</dc:creator>
  <cp:lastModifiedBy>梅子杰</cp:lastModifiedBy>
  <cp:revision>23</cp:revision>
  <dcterms:created xsi:type="dcterms:W3CDTF">2023-12-28T02:20:14Z</dcterms:created>
  <dcterms:modified xsi:type="dcterms:W3CDTF">2023-12-28T02:20:14Z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72D6CB459CE623CF214D716589C0EB4A_42</vt:lpwstr>
  </property>
  <property fmtid="{D5CDD505-2E9C-101B-9397-08002B2CF9AE}" pid="3" name="KSOProductBuildVer">
    <vt:lpwstr>1033-5.5.1.7991</vt:lpwstr>
  </property>
</Properties>
</file>

<file path=docProps/thumbnail.jpeg>
</file>